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7" r:id="rId3"/>
    <p:sldId id="346" r:id="rId4"/>
    <p:sldId id="272" r:id="rId5"/>
    <p:sldId id="260" r:id="rId6"/>
    <p:sldId id="273" r:id="rId7"/>
    <p:sldId id="261" r:id="rId8"/>
    <p:sldId id="262" r:id="rId9"/>
    <p:sldId id="263" r:id="rId10"/>
    <p:sldId id="274" r:id="rId11"/>
    <p:sldId id="264" r:id="rId12"/>
    <p:sldId id="267" r:id="rId13"/>
    <p:sldId id="268" r:id="rId14"/>
    <p:sldId id="305" r:id="rId15"/>
    <p:sldId id="270" r:id="rId16"/>
    <p:sldId id="316" r:id="rId17"/>
    <p:sldId id="325" r:id="rId18"/>
    <p:sldId id="326" r:id="rId19"/>
    <p:sldId id="276" r:id="rId20"/>
    <p:sldId id="278" r:id="rId21"/>
    <p:sldId id="277" r:id="rId22"/>
    <p:sldId id="281" r:id="rId23"/>
    <p:sldId id="290" r:id="rId24"/>
    <p:sldId id="330" r:id="rId25"/>
    <p:sldId id="304" r:id="rId26"/>
    <p:sldId id="340" r:id="rId27"/>
    <p:sldId id="345" r:id="rId28"/>
    <p:sldId id="349" r:id="rId29"/>
    <p:sldId id="35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0000FF"/>
    <a:srgbClr val="99CC00"/>
    <a:srgbClr val="6600CC"/>
    <a:srgbClr val="33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B85FB1-EA77-4040-A30F-062E3C6DE332}" v="24" dt="2026-03-22T22:33:56.3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5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 Bacon" userId="1cfa115afbd039b9" providerId="LiveId" clId="{7E037E18-C2E3-4D05-AA64-C7EC8C39C247}"/>
    <pc:docChg chg="custSel addSld delSld modSld sldOrd">
      <pc:chgData name="Ed Bacon" userId="1cfa115afbd039b9" providerId="LiveId" clId="{7E037E18-C2E3-4D05-AA64-C7EC8C39C247}" dt="2026-03-22T22:36:17.526" v="757" actId="2696"/>
      <pc:docMkLst>
        <pc:docMk/>
      </pc:docMkLst>
      <pc:sldChg chg="addSp delSp modSp new mod setBg">
        <pc:chgData name="Ed Bacon" userId="1cfa115afbd039b9" providerId="LiveId" clId="{7E037E18-C2E3-4D05-AA64-C7EC8C39C247}" dt="2026-03-21T13:02:45.367" v="642" actId="14100"/>
        <pc:sldMkLst>
          <pc:docMk/>
          <pc:sldMk cId="357899346" sldId="256"/>
        </pc:sldMkLst>
        <pc:spChg chg="mod">
          <ac:chgData name="Ed Bacon" userId="1cfa115afbd039b9" providerId="LiveId" clId="{7E037E18-C2E3-4D05-AA64-C7EC8C39C247}" dt="2026-03-21T12:35:25.556" v="297" actId="255"/>
          <ac:spMkLst>
            <pc:docMk/>
            <pc:sldMk cId="357899346" sldId="256"/>
            <ac:spMk id="2" creationId="{A99CA908-E43F-ECE0-0E23-0AC24733C123}"/>
          </ac:spMkLst>
        </pc:spChg>
        <pc:spChg chg="mod">
          <ac:chgData name="Ed Bacon" userId="1cfa115afbd039b9" providerId="LiveId" clId="{7E037E18-C2E3-4D05-AA64-C7EC8C39C247}" dt="2026-03-21T12:36:38.218" v="302" actId="255"/>
          <ac:spMkLst>
            <pc:docMk/>
            <pc:sldMk cId="357899346" sldId="256"/>
            <ac:spMk id="3" creationId="{33575F51-45A4-D82A-6831-80ABA1579706}"/>
          </ac:spMkLst>
        </pc:spChg>
        <pc:spChg chg="add">
          <ac:chgData name="Ed Bacon" userId="1cfa115afbd039b9" providerId="LiveId" clId="{7E037E18-C2E3-4D05-AA64-C7EC8C39C247}" dt="2026-03-21T12:23:56.037" v="236" actId="26606"/>
          <ac:spMkLst>
            <pc:docMk/>
            <pc:sldMk cId="357899346" sldId="256"/>
            <ac:spMk id="16" creationId="{E462C3FA-EE10-4283-83A9-F407C925C013}"/>
          </ac:spMkLst>
        </pc:spChg>
        <pc:spChg chg="add">
          <ac:chgData name="Ed Bacon" userId="1cfa115afbd039b9" providerId="LiveId" clId="{7E037E18-C2E3-4D05-AA64-C7EC8C39C247}" dt="2026-03-21T12:23:56.037" v="236" actId="26606"/>
          <ac:spMkLst>
            <pc:docMk/>
            <pc:sldMk cId="357899346" sldId="256"/>
            <ac:spMk id="18" creationId="{419C4429-E272-408D-979C-9E5F7C0D3F45}"/>
          </ac:spMkLst>
        </pc:spChg>
        <pc:picChg chg="add del mod">
          <ac:chgData name="Ed Bacon" userId="1cfa115afbd039b9" providerId="LiveId" clId="{7E037E18-C2E3-4D05-AA64-C7EC8C39C247}" dt="2026-03-21T12:24:03.103" v="237" actId="478"/>
          <ac:picMkLst>
            <pc:docMk/>
            <pc:sldMk cId="357899346" sldId="256"/>
            <ac:picMk id="5" creationId="{48A32FD2-8277-1AC2-D6FE-567649C3A8EF}"/>
          </ac:picMkLst>
        </pc:picChg>
        <pc:picChg chg="add mod">
          <ac:chgData name="Ed Bacon" userId="1cfa115afbd039b9" providerId="LiveId" clId="{7E037E18-C2E3-4D05-AA64-C7EC8C39C247}" dt="2026-03-21T13:02:45.367" v="642" actId="14100"/>
          <ac:picMkLst>
            <pc:docMk/>
            <pc:sldMk cId="357899346" sldId="256"/>
            <ac:picMk id="7" creationId="{C683B9AA-BE79-95E3-55BF-9F3219D89F2D}"/>
          </ac:picMkLst>
        </pc:picChg>
        <pc:picChg chg="add del mod ord">
          <ac:chgData name="Ed Bacon" userId="1cfa115afbd039b9" providerId="LiveId" clId="{7E037E18-C2E3-4D05-AA64-C7EC8C39C247}" dt="2026-03-21T12:30:46.499" v="263" actId="478"/>
          <ac:picMkLst>
            <pc:docMk/>
            <pc:sldMk cId="357899346" sldId="256"/>
            <ac:picMk id="9" creationId="{7152612E-36AD-192B-EEB2-C8ECCE4F1C0A}"/>
          </ac:picMkLst>
        </pc:picChg>
        <pc:picChg chg="add mod">
          <ac:chgData name="Ed Bacon" userId="1cfa115afbd039b9" providerId="LiveId" clId="{7E037E18-C2E3-4D05-AA64-C7EC8C39C247}" dt="2026-03-21T12:37:52.667" v="308" actId="14100"/>
          <ac:picMkLst>
            <pc:docMk/>
            <pc:sldMk cId="357899346" sldId="256"/>
            <ac:picMk id="11" creationId="{1F9A8233-ADF2-CF09-0DEF-EA6003B2A7BD}"/>
          </ac:picMkLst>
        </pc:picChg>
        <pc:picChg chg="add mod">
          <ac:chgData name="Ed Bacon" userId="1cfa115afbd039b9" providerId="LiveId" clId="{7E037E18-C2E3-4D05-AA64-C7EC8C39C247}" dt="2026-03-21T13:02:38.819" v="641" actId="14100"/>
          <ac:picMkLst>
            <pc:docMk/>
            <pc:sldMk cId="357899346" sldId="256"/>
            <ac:picMk id="13" creationId="{CFA5F6C8-C151-D61B-EB03-CE1B8C71E578}"/>
          </ac:picMkLst>
        </pc:picChg>
        <pc:picChg chg="add mod">
          <ac:chgData name="Ed Bacon" userId="1cfa115afbd039b9" providerId="LiveId" clId="{7E037E18-C2E3-4D05-AA64-C7EC8C39C247}" dt="2026-03-21T13:02:34.686" v="640" actId="14100"/>
          <ac:picMkLst>
            <pc:docMk/>
            <pc:sldMk cId="357899346" sldId="256"/>
            <ac:picMk id="15" creationId="{BF58C9EC-5CE1-C0D8-3665-C1B55DC97E79}"/>
          </ac:picMkLst>
        </pc:picChg>
        <pc:picChg chg="add mod">
          <ac:chgData name="Ed Bacon" userId="1cfa115afbd039b9" providerId="LiveId" clId="{7E037E18-C2E3-4D05-AA64-C7EC8C39C247}" dt="2026-03-21T12:37:44.017" v="306" actId="14100"/>
          <ac:picMkLst>
            <pc:docMk/>
            <pc:sldMk cId="357899346" sldId="256"/>
            <ac:picMk id="19" creationId="{657748EF-692C-50ED-7258-BC3773FC09E0}"/>
          </ac:picMkLst>
        </pc:picChg>
        <pc:picChg chg="add mod">
          <ac:chgData name="Ed Bacon" userId="1cfa115afbd039b9" providerId="LiveId" clId="{7E037E18-C2E3-4D05-AA64-C7EC8C39C247}" dt="2026-03-21T12:39:05.642" v="317" actId="14100"/>
          <ac:picMkLst>
            <pc:docMk/>
            <pc:sldMk cId="357899346" sldId="256"/>
            <ac:picMk id="21" creationId="{B7B77434-175E-204F-68C0-5C3869345058}"/>
          </ac:picMkLst>
        </pc:picChg>
        <pc:picChg chg="add mod">
          <ac:chgData name="Ed Bacon" userId="1cfa115afbd039b9" providerId="LiveId" clId="{7E037E18-C2E3-4D05-AA64-C7EC8C39C247}" dt="2026-03-21T13:02:29.685" v="639" actId="14100"/>
          <ac:picMkLst>
            <pc:docMk/>
            <pc:sldMk cId="357899346" sldId="256"/>
            <ac:picMk id="23" creationId="{E10BB2BC-ABC1-BD83-3614-C4B8E137F310}"/>
          </ac:picMkLst>
        </pc:picChg>
      </pc:sldChg>
      <pc:sldChg chg="add del setBg">
        <pc:chgData name="Ed Bacon" userId="1cfa115afbd039b9" providerId="LiveId" clId="{7E037E18-C2E3-4D05-AA64-C7EC8C39C247}" dt="2026-03-21T12:51:25.801" v="525" actId="2696"/>
        <pc:sldMkLst>
          <pc:docMk/>
          <pc:sldMk cId="4018747396" sldId="258"/>
        </pc:sldMkLst>
      </pc:sldChg>
      <pc:sldChg chg="add del">
        <pc:chgData name="Ed Bacon" userId="1cfa115afbd039b9" providerId="LiveId" clId="{7E037E18-C2E3-4D05-AA64-C7EC8C39C247}" dt="2026-03-22T22:28:20.650" v="730" actId="2696"/>
        <pc:sldMkLst>
          <pc:docMk/>
          <pc:sldMk cId="1258672989" sldId="259"/>
        </pc:sldMkLst>
      </pc:sldChg>
      <pc:sldChg chg="add">
        <pc:chgData name="Ed Bacon" userId="1cfa115afbd039b9" providerId="LiveId" clId="{7E037E18-C2E3-4D05-AA64-C7EC8C39C247}" dt="2026-03-19T19:08:43.520" v="15"/>
        <pc:sldMkLst>
          <pc:docMk/>
          <pc:sldMk cId="2622037392" sldId="260"/>
        </pc:sldMkLst>
      </pc:sldChg>
      <pc:sldChg chg="addSp modSp add mod">
        <pc:chgData name="Ed Bacon" userId="1cfa115afbd039b9" providerId="LiveId" clId="{7E037E18-C2E3-4D05-AA64-C7EC8C39C247}" dt="2026-03-22T22:20:12.662" v="690" actId="14100"/>
        <pc:sldMkLst>
          <pc:docMk/>
          <pc:sldMk cId="3593632134" sldId="261"/>
        </pc:sldMkLst>
        <pc:spChg chg="mod">
          <ac:chgData name="Ed Bacon" userId="1cfa115afbd039b9" providerId="LiveId" clId="{7E037E18-C2E3-4D05-AA64-C7EC8C39C247}" dt="2026-03-21T12:50:35.882" v="524" actId="113"/>
          <ac:spMkLst>
            <pc:docMk/>
            <pc:sldMk cId="3593632134" sldId="261"/>
            <ac:spMk id="3" creationId="{52C43BC2-1B08-A8FB-138E-9F0D038F10DC}"/>
          </ac:spMkLst>
        </pc:spChg>
        <pc:picChg chg="mod">
          <ac:chgData name="Ed Bacon" userId="1cfa115afbd039b9" providerId="LiveId" clId="{7E037E18-C2E3-4D05-AA64-C7EC8C39C247}" dt="2026-03-21T12:50:01.791" v="501" actId="14100"/>
          <ac:picMkLst>
            <pc:docMk/>
            <pc:sldMk cId="3593632134" sldId="261"/>
            <ac:picMk id="4" creationId="{AA5DA9CC-0BEC-E37A-1C10-9C58ED5AACD3}"/>
          </ac:picMkLst>
        </pc:picChg>
        <pc:picChg chg="add mod">
          <ac:chgData name="Ed Bacon" userId="1cfa115afbd039b9" providerId="LiveId" clId="{7E037E18-C2E3-4D05-AA64-C7EC8C39C247}" dt="2026-03-22T22:20:12.662" v="690" actId="14100"/>
          <ac:picMkLst>
            <pc:docMk/>
            <pc:sldMk cId="3593632134" sldId="261"/>
            <ac:picMk id="5" creationId="{CFCC87D5-DAEF-7C74-E84E-F4BB8B226E25}"/>
          </ac:picMkLst>
        </pc:picChg>
      </pc:sldChg>
      <pc:sldChg chg="addSp modSp add mod setBg">
        <pc:chgData name="Ed Bacon" userId="1cfa115afbd039b9" providerId="LiveId" clId="{7E037E18-C2E3-4D05-AA64-C7EC8C39C247}" dt="2026-03-22T22:20:47.452" v="692" actId="1076"/>
        <pc:sldMkLst>
          <pc:docMk/>
          <pc:sldMk cId="1933884704" sldId="262"/>
        </pc:sldMkLst>
        <pc:picChg chg="add mod">
          <ac:chgData name="Ed Bacon" userId="1cfa115afbd039b9" providerId="LiveId" clId="{7E037E18-C2E3-4D05-AA64-C7EC8C39C247}" dt="2026-03-22T22:20:47.452" v="692" actId="1076"/>
          <ac:picMkLst>
            <pc:docMk/>
            <pc:sldMk cId="1933884704" sldId="262"/>
            <ac:picMk id="2" creationId="{FFA641D7-D6B9-4C43-454F-7D984AFD35D0}"/>
          </ac:picMkLst>
        </pc:picChg>
      </pc:sldChg>
      <pc:sldChg chg="addSp modSp add mod">
        <pc:chgData name="Ed Bacon" userId="1cfa115afbd039b9" providerId="LiveId" clId="{7E037E18-C2E3-4D05-AA64-C7EC8C39C247}" dt="2026-03-22T22:21:31.632" v="696" actId="14100"/>
        <pc:sldMkLst>
          <pc:docMk/>
          <pc:sldMk cId="3274581582" sldId="263"/>
        </pc:sldMkLst>
        <pc:picChg chg="add mod">
          <ac:chgData name="Ed Bacon" userId="1cfa115afbd039b9" providerId="LiveId" clId="{7E037E18-C2E3-4D05-AA64-C7EC8C39C247}" dt="2026-03-22T22:21:31.632" v="696" actId="14100"/>
          <ac:picMkLst>
            <pc:docMk/>
            <pc:sldMk cId="3274581582" sldId="263"/>
            <ac:picMk id="5" creationId="{E15BCC18-41A6-E5DD-CAE4-AF7774DE5DAE}"/>
          </ac:picMkLst>
        </pc:picChg>
      </pc:sldChg>
      <pc:sldChg chg="addSp modSp add mod">
        <pc:chgData name="Ed Bacon" userId="1cfa115afbd039b9" providerId="LiveId" clId="{7E037E18-C2E3-4D05-AA64-C7EC8C39C247}" dt="2026-03-22T22:23:20.441" v="713" actId="1076"/>
        <pc:sldMkLst>
          <pc:docMk/>
          <pc:sldMk cId="3688837554" sldId="264"/>
        </pc:sldMkLst>
        <pc:spChg chg="mod">
          <ac:chgData name="Ed Bacon" userId="1cfa115afbd039b9" providerId="LiveId" clId="{7E037E18-C2E3-4D05-AA64-C7EC8C39C247}" dt="2026-03-22T22:23:08.306" v="711" actId="14100"/>
          <ac:spMkLst>
            <pc:docMk/>
            <pc:sldMk cId="3688837554" sldId="264"/>
            <ac:spMk id="2" creationId="{8941B42D-DA7A-2AD5-9CD7-73AD57044548}"/>
          </ac:spMkLst>
        </pc:spChg>
        <pc:spChg chg="mod">
          <ac:chgData name="Ed Bacon" userId="1cfa115afbd039b9" providerId="LiveId" clId="{7E037E18-C2E3-4D05-AA64-C7EC8C39C247}" dt="2026-03-21T12:54:57.103" v="573" actId="14100"/>
          <ac:spMkLst>
            <pc:docMk/>
            <pc:sldMk cId="3688837554" sldId="264"/>
            <ac:spMk id="3" creationId="{601ACB5F-2549-17E6-D6C6-F048B8A68753}"/>
          </ac:spMkLst>
        </pc:spChg>
        <pc:picChg chg="add mod">
          <ac:chgData name="Ed Bacon" userId="1cfa115afbd039b9" providerId="LiveId" clId="{7E037E18-C2E3-4D05-AA64-C7EC8C39C247}" dt="2026-03-22T22:23:20.441" v="713" actId="1076"/>
          <ac:picMkLst>
            <pc:docMk/>
            <pc:sldMk cId="3688837554" sldId="264"/>
            <ac:picMk id="4" creationId="{799E1868-FC95-DDA4-414D-0E7198C09025}"/>
          </ac:picMkLst>
        </pc:picChg>
        <pc:picChg chg="mod">
          <ac:chgData name="Ed Bacon" userId="1cfa115afbd039b9" providerId="LiveId" clId="{7E037E18-C2E3-4D05-AA64-C7EC8C39C247}" dt="2026-03-21T12:54:47.183" v="571" actId="1076"/>
          <ac:picMkLst>
            <pc:docMk/>
            <pc:sldMk cId="3688837554" sldId="264"/>
            <ac:picMk id="5" creationId="{75D51248-682F-6B28-A040-8961400F7D7A}"/>
          </ac:picMkLst>
        </pc:picChg>
      </pc:sldChg>
      <pc:sldChg chg="add del">
        <pc:chgData name="Ed Bacon" userId="1cfa115afbd039b9" providerId="LiveId" clId="{7E037E18-C2E3-4D05-AA64-C7EC8C39C247}" dt="2026-03-21T13:04:49.128" v="648" actId="2696"/>
        <pc:sldMkLst>
          <pc:docMk/>
          <pc:sldMk cId="3187265721" sldId="265"/>
        </pc:sldMkLst>
      </pc:sldChg>
      <pc:sldChg chg="addSp modSp add mod">
        <pc:chgData name="Ed Bacon" userId="1cfa115afbd039b9" providerId="LiveId" clId="{7E037E18-C2E3-4D05-AA64-C7EC8C39C247}" dt="2026-03-22T22:24:55.992" v="722" actId="14100"/>
        <pc:sldMkLst>
          <pc:docMk/>
          <pc:sldMk cId="1007397370" sldId="267"/>
        </pc:sldMkLst>
        <pc:spChg chg="mod">
          <ac:chgData name="Ed Bacon" userId="1cfa115afbd039b9" providerId="LiveId" clId="{7E037E18-C2E3-4D05-AA64-C7EC8C39C247}" dt="2026-03-22T22:24:39.810" v="718" actId="20577"/>
          <ac:spMkLst>
            <pc:docMk/>
            <pc:sldMk cId="1007397370" sldId="267"/>
            <ac:spMk id="3" creationId="{07C13EB4-4EE9-633D-17AF-6136D54871B5}"/>
          </ac:spMkLst>
        </pc:spChg>
        <pc:picChg chg="add mod">
          <ac:chgData name="Ed Bacon" userId="1cfa115afbd039b9" providerId="LiveId" clId="{7E037E18-C2E3-4D05-AA64-C7EC8C39C247}" dt="2026-03-22T22:24:55.992" v="722" actId="14100"/>
          <ac:picMkLst>
            <pc:docMk/>
            <pc:sldMk cId="1007397370" sldId="267"/>
            <ac:picMk id="4" creationId="{0513588B-51A2-BC45-A151-046D09BA0AFE}"/>
          </ac:picMkLst>
        </pc:picChg>
      </pc:sldChg>
      <pc:sldChg chg="addSp modSp add mod">
        <pc:chgData name="Ed Bacon" userId="1cfa115afbd039b9" providerId="LiveId" clId="{7E037E18-C2E3-4D05-AA64-C7EC8C39C247}" dt="2026-03-22T22:26:18.907" v="724" actId="1076"/>
        <pc:sldMkLst>
          <pc:docMk/>
          <pc:sldMk cId="320713805" sldId="268"/>
        </pc:sldMkLst>
        <pc:picChg chg="add mod">
          <ac:chgData name="Ed Bacon" userId="1cfa115afbd039b9" providerId="LiveId" clId="{7E037E18-C2E3-4D05-AA64-C7EC8C39C247}" dt="2026-03-22T22:26:18.907" v="724" actId="1076"/>
          <ac:picMkLst>
            <pc:docMk/>
            <pc:sldMk cId="320713805" sldId="268"/>
            <ac:picMk id="4" creationId="{7B69F6DC-B197-ECFC-379D-97A626986D48}"/>
          </ac:picMkLst>
        </pc:picChg>
      </pc:sldChg>
      <pc:sldChg chg="add del">
        <pc:chgData name="Ed Bacon" userId="1cfa115afbd039b9" providerId="LiveId" clId="{7E037E18-C2E3-4D05-AA64-C7EC8C39C247}" dt="2026-03-22T22:27:43.881" v="729" actId="2696"/>
        <pc:sldMkLst>
          <pc:docMk/>
          <pc:sldMk cId="3757033759" sldId="269"/>
        </pc:sldMkLst>
      </pc:sldChg>
      <pc:sldChg chg="add">
        <pc:chgData name="Ed Bacon" userId="1cfa115afbd039b9" providerId="LiveId" clId="{7E037E18-C2E3-4D05-AA64-C7EC8C39C247}" dt="2026-03-19T22:25:44.505" v="33"/>
        <pc:sldMkLst>
          <pc:docMk/>
          <pc:sldMk cId="2300542514" sldId="270"/>
        </pc:sldMkLst>
      </pc:sldChg>
      <pc:sldChg chg="add del setBg">
        <pc:chgData name="Ed Bacon" userId="1cfa115afbd039b9" providerId="LiveId" clId="{7E037E18-C2E3-4D05-AA64-C7EC8C39C247}" dt="2026-03-21T12:57:43.029" v="611" actId="2696"/>
        <pc:sldMkLst>
          <pc:docMk/>
          <pc:sldMk cId="3959863271" sldId="271"/>
        </pc:sldMkLst>
      </pc:sldChg>
      <pc:sldChg chg="addSp modSp add mod setBg">
        <pc:chgData name="Ed Bacon" userId="1cfa115afbd039b9" providerId="LiveId" clId="{7E037E18-C2E3-4D05-AA64-C7EC8C39C247}" dt="2026-03-22T22:18:26.222" v="685" actId="1076"/>
        <pc:sldMkLst>
          <pc:docMk/>
          <pc:sldMk cId="3962800668" sldId="272"/>
        </pc:sldMkLst>
        <pc:spChg chg="mod">
          <ac:chgData name="Ed Bacon" userId="1cfa115afbd039b9" providerId="LiveId" clId="{7E037E18-C2E3-4D05-AA64-C7EC8C39C247}" dt="2026-03-21T12:44:58.648" v="412" actId="20577"/>
          <ac:spMkLst>
            <pc:docMk/>
            <pc:sldMk cId="3962800668" sldId="272"/>
            <ac:spMk id="2" creationId="{BC2BEAF8-66C4-79E0-47BE-528DC4FFBB37}"/>
          </ac:spMkLst>
        </pc:spChg>
        <pc:spChg chg="mod">
          <ac:chgData name="Ed Bacon" userId="1cfa115afbd039b9" providerId="LiveId" clId="{7E037E18-C2E3-4D05-AA64-C7EC8C39C247}" dt="2026-03-21T12:45:44.936" v="468" actId="20577"/>
          <ac:spMkLst>
            <pc:docMk/>
            <pc:sldMk cId="3962800668" sldId="272"/>
            <ac:spMk id="3" creationId="{92EF7907-E139-317B-36B8-D8E7523ABEE3}"/>
          </ac:spMkLst>
        </pc:spChg>
        <pc:picChg chg="add mod">
          <ac:chgData name="Ed Bacon" userId="1cfa115afbd039b9" providerId="LiveId" clId="{7E037E18-C2E3-4D05-AA64-C7EC8C39C247}" dt="2026-03-22T22:18:26.222" v="685" actId="1076"/>
          <ac:picMkLst>
            <pc:docMk/>
            <pc:sldMk cId="3962800668" sldId="272"/>
            <ac:picMk id="4" creationId="{5373A2F2-01EA-8314-C785-7BA5928582E5}"/>
          </ac:picMkLst>
        </pc:picChg>
      </pc:sldChg>
      <pc:sldChg chg="modSp add mod setBg">
        <pc:chgData name="Ed Bacon" userId="1cfa115afbd039b9" providerId="LiveId" clId="{7E037E18-C2E3-4D05-AA64-C7EC8C39C247}" dt="2026-03-21T12:49:30.838" v="500" actId="27636"/>
        <pc:sldMkLst>
          <pc:docMk/>
          <pc:sldMk cId="1548895434" sldId="273"/>
        </pc:sldMkLst>
        <pc:spChg chg="mod">
          <ac:chgData name="Ed Bacon" userId="1cfa115afbd039b9" providerId="LiveId" clId="{7E037E18-C2E3-4D05-AA64-C7EC8C39C247}" dt="2026-03-21T12:46:27.465" v="472" actId="20577"/>
          <ac:spMkLst>
            <pc:docMk/>
            <pc:sldMk cId="1548895434" sldId="273"/>
            <ac:spMk id="2" creationId="{8B64375D-8B7B-3C62-11BA-0056E1C3DC61}"/>
          </ac:spMkLst>
        </pc:spChg>
        <pc:spChg chg="mod">
          <ac:chgData name="Ed Bacon" userId="1cfa115afbd039b9" providerId="LiveId" clId="{7E037E18-C2E3-4D05-AA64-C7EC8C39C247}" dt="2026-03-21T12:49:30.838" v="500" actId="27636"/>
          <ac:spMkLst>
            <pc:docMk/>
            <pc:sldMk cId="1548895434" sldId="273"/>
            <ac:spMk id="3" creationId="{374CEB9A-A402-70FF-0DA5-C7AF9002F5AF}"/>
          </ac:spMkLst>
        </pc:spChg>
        <pc:picChg chg="mod">
          <ac:chgData name="Ed Bacon" userId="1cfa115afbd039b9" providerId="LiveId" clId="{7E037E18-C2E3-4D05-AA64-C7EC8C39C247}" dt="2026-03-21T12:49:08.432" v="494" actId="1076"/>
          <ac:picMkLst>
            <pc:docMk/>
            <pc:sldMk cId="1548895434" sldId="273"/>
            <ac:picMk id="5" creationId="{293BE36B-E89C-FF76-4D42-520DA9CA85E8}"/>
          </ac:picMkLst>
        </pc:picChg>
        <pc:picChg chg="mod">
          <ac:chgData name="Ed Bacon" userId="1cfa115afbd039b9" providerId="LiveId" clId="{7E037E18-C2E3-4D05-AA64-C7EC8C39C247}" dt="2026-03-21T12:49:12.327" v="495" actId="14100"/>
          <ac:picMkLst>
            <pc:docMk/>
            <pc:sldMk cId="1548895434" sldId="273"/>
            <ac:picMk id="7" creationId="{27EA2E9C-E2B3-F5D8-ABC9-97D3E5206525}"/>
          </ac:picMkLst>
        </pc:picChg>
        <pc:picChg chg="mod">
          <ac:chgData name="Ed Bacon" userId="1cfa115afbd039b9" providerId="LiveId" clId="{7E037E18-C2E3-4D05-AA64-C7EC8C39C247}" dt="2026-03-21T12:49:04.622" v="493" actId="14100"/>
          <ac:picMkLst>
            <pc:docMk/>
            <pc:sldMk cId="1548895434" sldId="273"/>
            <ac:picMk id="9" creationId="{E2C67E9C-B186-9BDE-F5EB-26F786187D4B}"/>
          </ac:picMkLst>
        </pc:picChg>
        <pc:picChg chg="mod">
          <ac:chgData name="Ed Bacon" userId="1cfa115afbd039b9" providerId="LiveId" clId="{7E037E18-C2E3-4D05-AA64-C7EC8C39C247}" dt="2026-03-21T12:49:21.713" v="497" actId="14100"/>
          <ac:picMkLst>
            <pc:docMk/>
            <pc:sldMk cId="1548895434" sldId="273"/>
            <ac:picMk id="11" creationId="{856B7168-D22B-CF7E-3426-CC436A335976}"/>
          </ac:picMkLst>
        </pc:picChg>
      </pc:sldChg>
      <pc:sldChg chg="addSp modSp add mod setBg">
        <pc:chgData name="Ed Bacon" userId="1cfa115afbd039b9" providerId="LiveId" clId="{7E037E18-C2E3-4D05-AA64-C7EC8C39C247}" dt="2026-03-22T22:21:59.044" v="701" actId="14100"/>
        <pc:sldMkLst>
          <pc:docMk/>
          <pc:sldMk cId="3425760196" sldId="274"/>
        </pc:sldMkLst>
        <pc:picChg chg="add mod">
          <ac:chgData name="Ed Bacon" userId="1cfa115afbd039b9" providerId="LiveId" clId="{7E037E18-C2E3-4D05-AA64-C7EC8C39C247}" dt="2026-03-22T22:21:59.044" v="701" actId="14100"/>
          <ac:picMkLst>
            <pc:docMk/>
            <pc:sldMk cId="3425760196" sldId="274"/>
            <ac:picMk id="4" creationId="{BC64F148-7080-13E2-0E01-575BA710B41A}"/>
          </ac:picMkLst>
        </pc:picChg>
      </pc:sldChg>
      <pc:sldChg chg="add del">
        <pc:chgData name="Ed Bacon" userId="1cfa115afbd039b9" providerId="LiveId" clId="{7E037E18-C2E3-4D05-AA64-C7EC8C39C247}" dt="2026-03-22T22:30:46.011" v="738" actId="2696"/>
        <pc:sldMkLst>
          <pc:docMk/>
          <pc:sldMk cId="87608502" sldId="275"/>
        </pc:sldMkLst>
      </pc:sldChg>
      <pc:sldChg chg="add">
        <pc:chgData name="Ed Bacon" userId="1cfa115afbd039b9" providerId="LiveId" clId="{7E037E18-C2E3-4D05-AA64-C7EC8C39C247}" dt="2026-03-19T22:31:14.081" v="43"/>
        <pc:sldMkLst>
          <pc:docMk/>
          <pc:sldMk cId="3625321176" sldId="276"/>
        </pc:sldMkLst>
      </pc:sldChg>
      <pc:sldChg chg="add">
        <pc:chgData name="Ed Bacon" userId="1cfa115afbd039b9" providerId="LiveId" clId="{7E037E18-C2E3-4D05-AA64-C7EC8C39C247}" dt="2026-03-19T22:33:09.986" v="47"/>
        <pc:sldMkLst>
          <pc:docMk/>
          <pc:sldMk cId="55398978" sldId="277"/>
        </pc:sldMkLst>
      </pc:sldChg>
      <pc:sldChg chg="add">
        <pc:chgData name="Ed Bacon" userId="1cfa115afbd039b9" providerId="LiveId" clId="{7E037E18-C2E3-4D05-AA64-C7EC8C39C247}" dt="2026-03-19T22:31:39.585" v="44"/>
        <pc:sldMkLst>
          <pc:docMk/>
          <pc:sldMk cId="1224266817" sldId="278"/>
        </pc:sldMkLst>
      </pc:sldChg>
      <pc:sldChg chg="add del">
        <pc:chgData name="Ed Bacon" userId="1cfa115afbd039b9" providerId="LiveId" clId="{7E037E18-C2E3-4D05-AA64-C7EC8C39C247}" dt="2026-03-21T12:57:31.881" v="610" actId="2696"/>
        <pc:sldMkLst>
          <pc:docMk/>
          <pc:sldMk cId="2809301009" sldId="280"/>
        </pc:sldMkLst>
      </pc:sldChg>
      <pc:sldChg chg="add">
        <pc:chgData name="Ed Bacon" userId="1cfa115afbd039b9" providerId="LiveId" clId="{7E037E18-C2E3-4D05-AA64-C7EC8C39C247}" dt="2026-03-19T22:33:11.237" v="48"/>
        <pc:sldMkLst>
          <pc:docMk/>
          <pc:sldMk cId="1727389225" sldId="281"/>
        </pc:sldMkLst>
      </pc:sldChg>
      <pc:sldChg chg="add">
        <pc:chgData name="Ed Bacon" userId="1cfa115afbd039b9" providerId="LiveId" clId="{7E037E18-C2E3-4D05-AA64-C7EC8C39C247}" dt="2026-03-19T22:34:10.631" v="53"/>
        <pc:sldMkLst>
          <pc:docMk/>
          <pc:sldMk cId="1614034472" sldId="290"/>
        </pc:sldMkLst>
      </pc:sldChg>
      <pc:sldChg chg="add del">
        <pc:chgData name="Ed Bacon" userId="1cfa115afbd039b9" providerId="LiveId" clId="{7E037E18-C2E3-4D05-AA64-C7EC8C39C247}" dt="2026-03-21T13:07:29.574" v="672" actId="2696"/>
        <pc:sldMkLst>
          <pc:docMk/>
          <pc:sldMk cId="3199203559" sldId="300"/>
        </pc:sldMkLst>
      </pc:sldChg>
      <pc:sldChg chg="add del">
        <pc:chgData name="Ed Bacon" userId="1cfa115afbd039b9" providerId="LiveId" clId="{7E037E18-C2E3-4D05-AA64-C7EC8C39C247}" dt="2026-03-22T22:26:35.271" v="725" actId="2696"/>
        <pc:sldMkLst>
          <pc:docMk/>
          <pc:sldMk cId="728297031" sldId="301"/>
        </pc:sldMkLst>
      </pc:sldChg>
      <pc:sldChg chg="add del">
        <pc:chgData name="Ed Bacon" userId="1cfa115afbd039b9" providerId="LiveId" clId="{7E037E18-C2E3-4D05-AA64-C7EC8C39C247}" dt="2026-03-22T22:26:43.473" v="726" actId="2696"/>
        <pc:sldMkLst>
          <pc:docMk/>
          <pc:sldMk cId="2607640502" sldId="302"/>
        </pc:sldMkLst>
      </pc:sldChg>
      <pc:sldChg chg="add del">
        <pc:chgData name="Ed Bacon" userId="1cfa115afbd039b9" providerId="LiveId" clId="{7E037E18-C2E3-4D05-AA64-C7EC8C39C247}" dt="2026-03-22T22:26:59.767" v="727" actId="2696"/>
        <pc:sldMkLst>
          <pc:docMk/>
          <pc:sldMk cId="1326742032" sldId="303"/>
        </pc:sldMkLst>
      </pc:sldChg>
      <pc:sldChg chg="add setBg">
        <pc:chgData name="Ed Bacon" userId="1cfa115afbd039b9" providerId="LiveId" clId="{7E037E18-C2E3-4D05-AA64-C7EC8C39C247}" dt="2026-03-20T13:32:03.051" v="63"/>
        <pc:sldMkLst>
          <pc:docMk/>
          <pc:sldMk cId="373908461" sldId="304"/>
        </pc:sldMkLst>
      </pc:sldChg>
      <pc:sldChg chg="add">
        <pc:chgData name="Ed Bacon" userId="1cfa115afbd039b9" providerId="LiveId" clId="{7E037E18-C2E3-4D05-AA64-C7EC8C39C247}" dt="2026-03-19T22:19:59.337" v="28"/>
        <pc:sldMkLst>
          <pc:docMk/>
          <pc:sldMk cId="1635512659" sldId="305"/>
        </pc:sldMkLst>
      </pc:sldChg>
      <pc:sldChg chg="add del">
        <pc:chgData name="Ed Bacon" userId="1cfa115afbd039b9" providerId="LiveId" clId="{7E037E18-C2E3-4D05-AA64-C7EC8C39C247}" dt="2026-03-21T13:05:24.217" v="650" actId="2696"/>
        <pc:sldMkLst>
          <pc:docMk/>
          <pc:sldMk cId="4062069817" sldId="306"/>
        </pc:sldMkLst>
      </pc:sldChg>
      <pc:sldChg chg="add del">
        <pc:chgData name="Ed Bacon" userId="1cfa115afbd039b9" providerId="LiveId" clId="{7E037E18-C2E3-4D05-AA64-C7EC8C39C247}" dt="2026-03-21T13:03:55.912" v="645" actId="2696"/>
        <pc:sldMkLst>
          <pc:docMk/>
          <pc:sldMk cId="1045592526" sldId="307"/>
        </pc:sldMkLst>
      </pc:sldChg>
      <pc:sldChg chg="add del">
        <pc:chgData name="Ed Bacon" userId="1cfa115afbd039b9" providerId="LiveId" clId="{7E037E18-C2E3-4D05-AA64-C7EC8C39C247}" dt="2026-03-21T13:04:13.071" v="646" actId="2696"/>
        <pc:sldMkLst>
          <pc:docMk/>
          <pc:sldMk cId="3536518329" sldId="308"/>
        </pc:sldMkLst>
      </pc:sldChg>
      <pc:sldChg chg="add del setBg">
        <pc:chgData name="Ed Bacon" userId="1cfa115afbd039b9" providerId="LiveId" clId="{7E037E18-C2E3-4D05-AA64-C7EC8C39C247}" dt="2026-03-21T13:08:02.288" v="675" actId="2696"/>
        <pc:sldMkLst>
          <pc:docMk/>
          <pc:sldMk cId="853935800" sldId="309"/>
        </pc:sldMkLst>
      </pc:sldChg>
      <pc:sldChg chg="add del">
        <pc:chgData name="Ed Bacon" userId="1cfa115afbd039b9" providerId="LiveId" clId="{7E037E18-C2E3-4D05-AA64-C7EC8C39C247}" dt="2026-03-22T22:31:10.161" v="739" actId="2696"/>
        <pc:sldMkLst>
          <pc:docMk/>
          <pc:sldMk cId="2832142974" sldId="310"/>
        </pc:sldMkLst>
      </pc:sldChg>
      <pc:sldChg chg="add del">
        <pc:chgData name="Ed Bacon" userId="1cfa115afbd039b9" providerId="LiveId" clId="{7E037E18-C2E3-4D05-AA64-C7EC8C39C247}" dt="2026-03-21T13:04:21.845" v="647" actId="2696"/>
        <pc:sldMkLst>
          <pc:docMk/>
          <pc:sldMk cId="889577344" sldId="311"/>
        </pc:sldMkLst>
      </pc:sldChg>
      <pc:sldChg chg="addSp modSp add mod">
        <pc:chgData name="Ed Bacon" userId="1cfa115afbd039b9" providerId="LiveId" clId="{7E037E18-C2E3-4D05-AA64-C7EC8C39C247}" dt="2026-03-22T22:29:33.274" v="734" actId="1076"/>
        <pc:sldMkLst>
          <pc:docMk/>
          <pc:sldMk cId="2614817572" sldId="316"/>
        </pc:sldMkLst>
        <pc:spChg chg="mod">
          <ac:chgData name="Ed Bacon" userId="1cfa115afbd039b9" providerId="LiveId" clId="{7E037E18-C2E3-4D05-AA64-C7EC8C39C247}" dt="2026-03-22T22:28:49.091" v="732" actId="1076"/>
          <ac:spMkLst>
            <pc:docMk/>
            <pc:sldMk cId="2614817572" sldId="316"/>
            <ac:spMk id="5" creationId="{82F35244-B9EB-A7D4-6DE9-033B6EE8011C}"/>
          </ac:spMkLst>
        </pc:spChg>
        <pc:picChg chg="add mod">
          <ac:chgData name="Ed Bacon" userId="1cfa115afbd039b9" providerId="LiveId" clId="{7E037E18-C2E3-4D05-AA64-C7EC8C39C247}" dt="2026-03-22T22:29:33.274" v="734" actId="1076"/>
          <ac:picMkLst>
            <pc:docMk/>
            <pc:sldMk cId="2614817572" sldId="316"/>
            <ac:picMk id="3" creationId="{57EC05DB-1508-3791-6E71-C1D25C18EB82}"/>
          </ac:picMkLst>
        </pc:picChg>
      </pc:sldChg>
      <pc:sldChg chg="add del setBg">
        <pc:chgData name="Ed Bacon" userId="1cfa115afbd039b9" providerId="LiveId" clId="{7E037E18-C2E3-4D05-AA64-C7EC8C39C247}" dt="2026-03-22T22:27:27.947" v="728" actId="2696"/>
        <pc:sldMkLst>
          <pc:docMk/>
          <pc:sldMk cId="1818198288" sldId="317"/>
        </pc:sldMkLst>
      </pc:sldChg>
      <pc:sldChg chg="add del">
        <pc:chgData name="Ed Bacon" userId="1cfa115afbd039b9" providerId="LiveId" clId="{7E037E18-C2E3-4D05-AA64-C7EC8C39C247}" dt="2026-03-21T12:58:06.688" v="612" actId="2696"/>
        <pc:sldMkLst>
          <pc:docMk/>
          <pc:sldMk cId="3155372120" sldId="318"/>
        </pc:sldMkLst>
      </pc:sldChg>
      <pc:sldChg chg="add del">
        <pc:chgData name="Ed Bacon" userId="1cfa115afbd039b9" providerId="LiveId" clId="{7E037E18-C2E3-4D05-AA64-C7EC8C39C247}" dt="2026-03-22T22:28:26.195" v="731" actId="2696"/>
        <pc:sldMkLst>
          <pc:docMk/>
          <pc:sldMk cId="3790731308" sldId="319"/>
        </pc:sldMkLst>
      </pc:sldChg>
      <pc:sldChg chg="add del">
        <pc:chgData name="Ed Bacon" userId="1cfa115afbd039b9" providerId="LiveId" clId="{7E037E18-C2E3-4D05-AA64-C7EC8C39C247}" dt="2026-03-22T22:30:06.502" v="735" actId="2696"/>
        <pc:sldMkLst>
          <pc:docMk/>
          <pc:sldMk cId="1588824835" sldId="320"/>
        </pc:sldMkLst>
      </pc:sldChg>
      <pc:sldChg chg="add setBg">
        <pc:chgData name="Ed Bacon" userId="1cfa115afbd039b9" providerId="LiveId" clId="{7E037E18-C2E3-4D05-AA64-C7EC8C39C247}" dt="2026-03-19T22:30:09.871" v="39"/>
        <pc:sldMkLst>
          <pc:docMk/>
          <pc:sldMk cId="3877611082" sldId="325"/>
        </pc:sldMkLst>
      </pc:sldChg>
      <pc:sldChg chg="addSp modSp add mod setBg">
        <pc:chgData name="Ed Bacon" userId="1cfa115afbd039b9" providerId="LiveId" clId="{7E037E18-C2E3-4D05-AA64-C7EC8C39C247}" dt="2026-03-22T22:30:34.678" v="737" actId="1076"/>
        <pc:sldMkLst>
          <pc:docMk/>
          <pc:sldMk cId="1717769047" sldId="326"/>
        </pc:sldMkLst>
        <pc:spChg chg="mod">
          <ac:chgData name="Ed Bacon" userId="1cfa115afbd039b9" providerId="LiveId" clId="{7E037E18-C2E3-4D05-AA64-C7EC8C39C247}" dt="2026-03-21T12:59:47.819" v="616" actId="20577"/>
          <ac:spMkLst>
            <pc:docMk/>
            <pc:sldMk cId="1717769047" sldId="326"/>
            <ac:spMk id="3" creationId="{462E1F0E-F762-BDB6-D77B-89E35F6E4777}"/>
          </ac:spMkLst>
        </pc:spChg>
        <pc:picChg chg="add mod">
          <ac:chgData name="Ed Bacon" userId="1cfa115afbd039b9" providerId="LiveId" clId="{7E037E18-C2E3-4D05-AA64-C7EC8C39C247}" dt="2026-03-22T22:30:34.678" v="737" actId="1076"/>
          <ac:picMkLst>
            <pc:docMk/>
            <pc:sldMk cId="1717769047" sldId="326"/>
            <ac:picMk id="4" creationId="{CA588156-BB3D-2F26-5518-157585FF1A2F}"/>
          </ac:picMkLst>
        </pc:picChg>
      </pc:sldChg>
      <pc:sldChg chg="add del setBg">
        <pc:chgData name="Ed Bacon" userId="1cfa115afbd039b9" providerId="LiveId" clId="{7E037E18-C2E3-4D05-AA64-C7EC8C39C247}" dt="2026-03-21T13:00:27.783" v="617" actId="2696"/>
        <pc:sldMkLst>
          <pc:docMk/>
          <pc:sldMk cId="1815143684" sldId="327"/>
        </pc:sldMkLst>
      </pc:sldChg>
      <pc:sldChg chg="add del">
        <pc:chgData name="Ed Bacon" userId="1cfa115afbd039b9" providerId="LiveId" clId="{7E037E18-C2E3-4D05-AA64-C7EC8C39C247}" dt="2026-03-21T13:03:11.860" v="643" actId="2696"/>
        <pc:sldMkLst>
          <pc:docMk/>
          <pc:sldMk cId="1810386876" sldId="328"/>
        </pc:sldMkLst>
      </pc:sldChg>
      <pc:sldChg chg="add del">
        <pc:chgData name="Ed Bacon" userId="1cfa115afbd039b9" providerId="LiveId" clId="{7E037E18-C2E3-4D05-AA64-C7EC8C39C247}" dt="2026-03-21T13:03:21.847" v="644" actId="2696"/>
        <pc:sldMkLst>
          <pc:docMk/>
          <pc:sldMk cId="2535107214" sldId="329"/>
        </pc:sldMkLst>
      </pc:sldChg>
      <pc:sldChg chg="add">
        <pc:chgData name="Ed Bacon" userId="1cfa115afbd039b9" providerId="LiveId" clId="{7E037E18-C2E3-4D05-AA64-C7EC8C39C247}" dt="2026-03-19T22:34:20.614" v="54"/>
        <pc:sldMkLst>
          <pc:docMk/>
          <pc:sldMk cId="3601451043" sldId="330"/>
        </pc:sldMkLst>
      </pc:sldChg>
      <pc:sldChg chg="add del">
        <pc:chgData name="Ed Bacon" userId="1cfa115afbd039b9" providerId="LiveId" clId="{7E037E18-C2E3-4D05-AA64-C7EC8C39C247}" dt="2026-03-22T22:31:32.139" v="740" actId="2696"/>
        <pc:sldMkLst>
          <pc:docMk/>
          <pc:sldMk cId="1467685422" sldId="331"/>
        </pc:sldMkLst>
      </pc:sldChg>
      <pc:sldChg chg="add del">
        <pc:chgData name="Ed Bacon" userId="1cfa115afbd039b9" providerId="LiveId" clId="{7E037E18-C2E3-4D05-AA64-C7EC8C39C247}" dt="2026-03-21T13:05:12.494" v="649" actId="2696"/>
        <pc:sldMkLst>
          <pc:docMk/>
          <pc:sldMk cId="1946082134" sldId="332"/>
        </pc:sldMkLst>
      </pc:sldChg>
      <pc:sldChg chg="modSp add del mod">
        <pc:chgData name="Ed Bacon" userId="1cfa115afbd039b9" providerId="LiveId" clId="{7E037E18-C2E3-4D05-AA64-C7EC8C39C247}" dt="2026-03-21T13:05:57.457" v="654" actId="2696"/>
        <pc:sldMkLst>
          <pc:docMk/>
          <pc:sldMk cId="1505989110" sldId="333"/>
        </pc:sldMkLst>
        <pc:spChg chg="mod">
          <ac:chgData name="Ed Bacon" userId="1cfa115afbd039b9" providerId="LiveId" clId="{7E037E18-C2E3-4D05-AA64-C7EC8C39C247}" dt="2026-03-21T13:05:48.357" v="653" actId="27636"/>
          <ac:spMkLst>
            <pc:docMk/>
            <pc:sldMk cId="1505989110" sldId="333"/>
            <ac:spMk id="3" creationId="{72D6E077-1F8E-9460-2368-6C52CC7AF15C}"/>
          </ac:spMkLst>
        </pc:spChg>
        <pc:spChg chg="mod">
          <ac:chgData name="Ed Bacon" userId="1cfa115afbd039b9" providerId="LiveId" clId="{7E037E18-C2E3-4D05-AA64-C7EC8C39C247}" dt="2026-03-21T13:05:48.357" v="652" actId="27636"/>
          <ac:spMkLst>
            <pc:docMk/>
            <pc:sldMk cId="1505989110" sldId="333"/>
            <ac:spMk id="4" creationId="{6221073C-5F17-472F-0E5C-D03F6C2E736D}"/>
          </ac:spMkLst>
        </pc:spChg>
      </pc:sldChg>
      <pc:sldChg chg="modSp add del mod">
        <pc:chgData name="Ed Bacon" userId="1cfa115afbd039b9" providerId="LiveId" clId="{7E037E18-C2E3-4D05-AA64-C7EC8C39C247}" dt="2026-03-22T22:31:39.550" v="741" actId="2696"/>
        <pc:sldMkLst>
          <pc:docMk/>
          <pc:sldMk cId="198543291" sldId="334"/>
        </pc:sldMkLst>
        <pc:spChg chg="mod">
          <ac:chgData name="Ed Bacon" userId="1cfa115afbd039b9" providerId="LiveId" clId="{7E037E18-C2E3-4D05-AA64-C7EC8C39C247}" dt="2026-03-21T13:06:15.505" v="667" actId="20577"/>
          <ac:spMkLst>
            <pc:docMk/>
            <pc:sldMk cId="198543291" sldId="334"/>
            <ac:spMk id="5" creationId="{EC717322-C11D-76D4-131B-01F53C776CE9}"/>
          </ac:spMkLst>
        </pc:spChg>
      </pc:sldChg>
      <pc:sldChg chg="add del">
        <pc:chgData name="Ed Bacon" userId="1cfa115afbd039b9" providerId="LiveId" clId="{7E037E18-C2E3-4D05-AA64-C7EC8C39C247}" dt="2026-03-21T13:06:34.709" v="668" actId="2696"/>
        <pc:sldMkLst>
          <pc:docMk/>
          <pc:sldMk cId="216433987" sldId="335"/>
        </pc:sldMkLst>
      </pc:sldChg>
      <pc:sldChg chg="add del">
        <pc:chgData name="Ed Bacon" userId="1cfa115afbd039b9" providerId="LiveId" clId="{7E037E18-C2E3-4D05-AA64-C7EC8C39C247}" dt="2026-03-21T13:06:49.866" v="669" actId="2696"/>
        <pc:sldMkLst>
          <pc:docMk/>
          <pc:sldMk cId="2428612740" sldId="336"/>
        </pc:sldMkLst>
      </pc:sldChg>
      <pc:sldChg chg="modSp add del mod setBg">
        <pc:chgData name="Ed Bacon" userId="1cfa115afbd039b9" providerId="LiveId" clId="{7E037E18-C2E3-4D05-AA64-C7EC8C39C247}" dt="2026-03-22T22:33:18.469" v="742" actId="2696"/>
        <pc:sldMkLst>
          <pc:docMk/>
          <pc:sldMk cId="1216799646" sldId="337"/>
        </pc:sldMkLst>
      </pc:sldChg>
      <pc:sldChg chg="add del setBg">
        <pc:chgData name="Ed Bacon" userId="1cfa115afbd039b9" providerId="LiveId" clId="{7E037E18-C2E3-4D05-AA64-C7EC8C39C247}" dt="2026-03-21T13:07:10.873" v="670" actId="2696"/>
        <pc:sldMkLst>
          <pc:docMk/>
          <pc:sldMk cId="2561538909" sldId="338"/>
        </pc:sldMkLst>
      </pc:sldChg>
      <pc:sldChg chg="add del setBg">
        <pc:chgData name="Ed Bacon" userId="1cfa115afbd039b9" providerId="LiveId" clId="{7E037E18-C2E3-4D05-AA64-C7EC8C39C247}" dt="2026-03-21T13:07:16.480" v="671" actId="2696"/>
        <pc:sldMkLst>
          <pc:docMk/>
          <pc:sldMk cId="2629979118" sldId="339"/>
        </pc:sldMkLst>
      </pc:sldChg>
      <pc:sldChg chg="add setBg">
        <pc:chgData name="Ed Bacon" userId="1cfa115afbd039b9" providerId="LiveId" clId="{7E037E18-C2E3-4D05-AA64-C7EC8C39C247}" dt="2026-03-20T14:35:40.688" v="70"/>
        <pc:sldMkLst>
          <pc:docMk/>
          <pc:sldMk cId="1207246012" sldId="340"/>
        </pc:sldMkLst>
      </pc:sldChg>
      <pc:sldChg chg="add del">
        <pc:chgData name="Ed Bacon" userId="1cfa115afbd039b9" providerId="LiveId" clId="{7E037E18-C2E3-4D05-AA64-C7EC8C39C247}" dt="2026-03-21T13:07:37.174" v="673" actId="2696"/>
        <pc:sldMkLst>
          <pc:docMk/>
          <pc:sldMk cId="2795277985" sldId="341"/>
        </pc:sldMkLst>
      </pc:sldChg>
      <pc:sldChg chg="add del setBg">
        <pc:chgData name="Ed Bacon" userId="1cfa115afbd039b9" providerId="LiveId" clId="{7E037E18-C2E3-4D05-AA64-C7EC8C39C247}" dt="2026-03-22T22:33:36.213" v="743" actId="2696"/>
        <pc:sldMkLst>
          <pc:docMk/>
          <pc:sldMk cId="1924111696" sldId="342"/>
        </pc:sldMkLst>
      </pc:sldChg>
      <pc:sldChg chg="add del setBg">
        <pc:chgData name="Ed Bacon" userId="1cfa115afbd039b9" providerId="LiveId" clId="{7E037E18-C2E3-4D05-AA64-C7EC8C39C247}" dt="2026-03-21T13:07:58.636" v="674" actId="2696"/>
        <pc:sldMkLst>
          <pc:docMk/>
          <pc:sldMk cId="3698642892" sldId="343"/>
        </pc:sldMkLst>
      </pc:sldChg>
      <pc:sldChg chg="addSp modSp add del mod setBg">
        <pc:chgData name="Ed Bacon" userId="1cfa115afbd039b9" providerId="LiveId" clId="{7E037E18-C2E3-4D05-AA64-C7EC8C39C247}" dt="2026-03-22T22:33:42.536" v="744" actId="2696"/>
        <pc:sldMkLst>
          <pc:docMk/>
          <pc:sldMk cId="1531074702" sldId="344"/>
        </pc:sldMkLst>
        <pc:spChg chg="mod">
          <ac:chgData name="Ed Bacon" userId="1cfa115afbd039b9" providerId="LiveId" clId="{7E037E18-C2E3-4D05-AA64-C7EC8C39C247}" dt="2026-03-20T14:45:28.999" v="164" actId="255"/>
          <ac:spMkLst>
            <pc:docMk/>
            <pc:sldMk cId="1531074702" sldId="344"/>
            <ac:spMk id="3" creationId="{0A396A26-E18B-4EA1-B316-8936319100FC}"/>
          </ac:spMkLst>
        </pc:spChg>
        <pc:spChg chg="add mod">
          <ac:chgData name="Ed Bacon" userId="1cfa115afbd039b9" providerId="LiveId" clId="{7E037E18-C2E3-4D05-AA64-C7EC8C39C247}" dt="2026-03-20T14:46:04.453" v="166" actId="1076"/>
          <ac:spMkLst>
            <pc:docMk/>
            <pc:sldMk cId="1531074702" sldId="344"/>
            <ac:spMk id="5" creationId="{0DB6EB12-19EF-E1BF-9C15-0CA032A36867}"/>
          </ac:spMkLst>
        </pc:spChg>
        <pc:spChg chg="add">
          <ac:chgData name="Ed Bacon" userId="1cfa115afbd039b9" providerId="LiveId" clId="{7E037E18-C2E3-4D05-AA64-C7EC8C39C247}" dt="2026-03-20T14:38:08.826" v="79" actId="26606"/>
          <ac:spMkLst>
            <pc:docMk/>
            <pc:sldMk cId="1531074702" sldId="344"/>
            <ac:spMk id="9" creationId="{D009D6D5-DAC2-4A8B-A17A-E206B9012D09}"/>
          </ac:spMkLst>
        </pc:spChg>
        <pc:picChg chg="add mod">
          <ac:chgData name="Ed Bacon" userId="1cfa115afbd039b9" providerId="LiveId" clId="{7E037E18-C2E3-4D05-AA64-C7EC8C39C247}" dt="2026-03-20T14:42:43.926" v="122" actId="1076"/>
          <ac:picMkLst>
            <pc:docMk/>
            <pc:sldMk cId="1531074702" sldId="344"/>
            <ac:picMk id="4" creationId="{20CFDFA9-EFA6-586C-3CAA-27460363D4EC}"/>
          </ac:picMkLst>
        </pc:picChg>
      </pc:sldChg>
      <pc:sldChg chg="addSp modSp add mod setBg">
        <pc:chgData name="Ed Bacon" userId="1cfa115afbd039b9" providerId="LiveId" clId="{7E037E18-C2E3-4D05-AA64-C7EC8C39C247}" dt="2026-03-22T22:36:05.560" v="756" actId="14100"/>
        <pc:sldMkLst>
          <pc:docMk/>
          <pc:sldMk cId="3871623313" sldId="345"/>
        </pc:sldMkLst>
        <pc:picChg chg="add mod">
          <ac:chgData name="Ed Bacon" userId="1cfa115afbd039b9" providerId="LiveId" clId="{7E037E18-C2E3-4D05-AA64-C7EC8C39C247}" dt="2026-03-22T22:36:05.560" v="756" actId="14100"/>
          <ac:picMkLst>
            <pc:docMk/>
            <pc:sldMk cId="3871623313" sldId="345"/>
            <ac:picMk id="2" creationId="{6A334ED6-F5EE-7F8B-03AB-AC3F245F1C07}"/>
          </ac:picMkLst>
        </pc:picChg>
      </pc:sldChg>
      <pc:sldChg chg="add setBg">
        <pc:chgData name="Ed Bacon" userId="1cfa115afbd039b9" providerId="LiveId" clId="{7E037E18-C2E3-4D05-AA64-C7EC8C39C247}" dt="2026-03-20T16:32:30.032" v="167"/>
        <pc:sldMkLst>
          <pc:docMk/>
          <pc:sldMk cId="652334289" sldId="346"/>
        </pc:sldMkLst>
      </pc:sldChg>
      <pc:sldChg chg="modSp add mod ord">
        <pc:chgData name="Ed Bacon" userId="1cfa115afbd039b9" providerId="LiveId" clId="{7E037E18-C2E3-4D05-AA64-C7EC8C39C247}" dt="2026-03-21T12:43:49.089" v="409" actId="20577"/>
        <pc:sldMkLst>
          <pc:docMk/>
          <pc:sldMk cId="3888121834" sldId="347"/>
        </pc:sldMkLst>
        <pc:spChg chg="mod">
          <ac:chgData name="Ed Bacon" userId="1cfa115afbd039b9" providerId="LiveId" clId="{7E037E18-C2E3-4D05-AA64-C7EC8C39C247}" dt="2026-03-21T12:43:49.089" v="409" actId="20577"/>
          <ac:spMkLst>
            <pc:docMk/>
            <pc:sldMk cId="3888121834" sldId="347"/>
            <ac:spMk id="2" creationId="{C6762623-8FD2-BC8D-EA1C-03D42FD096FE}"/>
          </ac:spMkLst>
        </pc:spChg>
        <pc:spChg chg="mod">
          <ac:chgData name="Ed Bacon" userId="1cfa115afbd039b9" providerId="LiveId" clId="{7E037E18-C2E3-4D05-AA64-C7EC8C39C247}" dt="2026-03-21T12:43:03.830" v="401" actId="255"/>
          <ac:spMkLst>
            <pc:docMk/>
            <pc:sldMk cId="3888121834" sldId="347"/>
            <ac:spMk id="3" creationId="{B422986A-7E5A-9306-B8BF-61B5E10E78E6}"/>
          </ac:spMkLst>
        </pc:spChg>
        <pc:picChg chg="mod">
          <ac:chgData name="Ed Bacon" userId="1cfa115afbd039b9" providerId="LiveId" clId="{7E037E18-C2E3-4D05-AA64-C7EC8C39C247}" dt="2026-03-21T12:40:20.961" v="325" actId="14100"/>
          <ac:picMkLst>
            <pc:docMk/>
            <pc:sldMk cId="3888121834" sldId="347"/>
            <ac:picMk id="4" creationId="{22147E05-6AD2-4072-0710-E484C4FDE5DF}"/>
          </ac:picMkLst>
        </pc:picChg>
        <pc:picChg chg="mod">
          <ac:chgData name="Ed Bacon" userId="1cfa115afbd039b9" providerId="LiveId" clId="{7E037E18-C2E3-4D05-AA64-C7EC8C39C247}" dt="2026-03-21T12:40:06.211" v="323" actId="14100"/>
          <ac:picMkLst>
            <pc:docMk/>
            <pc:sldMk cId="3888121834" sldId="347"/>
            <ac:picMk id="5" creationId="{6BF668E6-24F3-2BA7-B6ED-7314ABF2BDBA}"/>
          </ac:picMkLst>
        </pc:picChg>
        <pc:picChg chg="mod">
          <ac:chgData name="Ed Bacon" userId="1cfa115afbd039b9" providerId="LiveId" clId="{7E037E18-C2E3-4D05-AA64-C7EC8C39C247}" dt="2026-03-21T12:40:25.207" v="326" actId="14100"/>
          <ac:picMkLst>
            <pc:docMk/>
            <pc:sldMk cId="3888121834" sldId="347"/>
            <ac:picMk id="6" creationId="{74623EFE-E8AF-D8BC-3689-EF8A21BAA1C9}"/>
          </ac:picMkLst>
        </pc:picChg>
        <pc:picChg chg="mod">
          <ac:chgData name="Ed Bacon" userId="1cfa115afbd039b9" providerId="LiveId" clId="{7E037E18-C2E3-4D05-AA64-C7EC8C39C247}" dt="2026-03-21T12:40:10.632" v="324" actId="14100"/>
          <ac:picMkLst>
            <pc:docMk/>
            <pc:sldMk cId="3888121834" sldId="347"/>
            <ac:picMk id="7" creationId="{F4DF96BA-787F-5D54-F771-0D731D43C33C}"/>
          </ac:picMkLst>
        </pc:picChg>
        <pc:picChg chg="mod">
          <ac:chgData name="Ed Bacon" userId="1cfa115afbd039b9" providerId="LiveId" clId="{7E037E18-C2E3-4D05-AA64-C7EC8C39C247}" dt="2026-03-21T12:40:32.138" v="327" actId="14100"/>
          <ac:picMkLst>
            <pc:docMk/>
            <pc:sldMk cId="3888121834" sldId="347"/>
            <ac:picMk id="8" creationId="{DEA0E9D8-242B-5922-F21A-4AFB5A88B9FD}"/>
          </ac:picMkLst>
        </pc:picChg>
      </pc:sldChg>
      <pc:sldChg chg="add del">
        <pc:chgData name="Ed Bacon" userId="1cfa115afbd039b9" providerId="LiveId" clId="{7E037E18-C2E3-4D05-AA64-C7EC8C39C247}" dt="2026-03-22T22:36:17.526" v="757" actId="2696"/>
        <pc:sldMkLst>
          <pc:docMk/>
          <pc:sldMk cId="3365063707" sldId="348"/>
        </pc:sldMkLst>
      </pc:sldChg>
      <pc:sldChg chg="add">
        <pc:chgData name="Ed Bacon" userId="1cfa115afbd039b9" providerId="LiveId" clId="{7E037E18-C2E3-4D05-AA64-C7EC8C39C247}" dt="2026-03-20T17:18:01.170" v="170"/>
        <pc:sldMkLst>
          <pc:docMk/>
          <pc:sldMk cId="838231243" sldId="349"/>
        </pc:sldMkLst>
      </pc:sldChg>
      <pc:sldChg chg="add del">
        <pc:chgData name="Ed Bacon" userId="1cfa115afbd039b9" providerId="LiveId" clId="{7E037E18-C2E3-4D05-AA64-C7EC8C39C247}" dt="2026-03-21T13:08:32.217" v="676" actId="2696"/>
        <pc:sldMkLst>
          <pc:docMk/>
          <pc:sldMk cId="2455784846" sldId="350"/>
        </pc:sldMkLst>
      </pc:sldChg>
      <pc:sldChg chg="addSp modSp new mod setBg">
        <pc:chgData name="Ed Bacon" userId="1cfa115afbd039b9" providerId="LiveId" clId="{7E037E18-C2E3-4D05-AA64-C7EC8C39C247}" dt="2026-03-22T22:17:48.344" v="683" actId="1076"/>
        <pc:sldMkLst>
          <pc:docMk/>
          <pc:sldMk cId="4142748563" sldId="351"/>
        </pc:sldMkLst>
        <pc:spChg chg="mod">
          <ac:chgData name="Ed Bacon" userId="1cfa115afbd039b9" providerId="LiveId" clId="{7E037E18-C2E3-4D05-AA64-C7EC8C39C247}" dt="2026-03-22T22:17:38.193" v="681" actId="20577"/>
          <ac:spMkLst>
            <pc:docMk/>
            <pc:sldMk cId="4142748563" sldId="351"/>
            <ac:spMk id="2" creationId="{EEA87BF0-40AC-5134-105D-F7F1D15351EC}"/>
          </ac:spMkLst>
        </pc:spChg>
        <pc:spChg chg="add mod">
          <ac:chgData name="Ed Bacon" userId="1cfa115afbd039b9" providerId="LiveId" clId="{7E037E18-C2E3-4D05-AA64-C7EC8C39C247}" dt="2026-03-22T22:17:23.814" v="678" actId="20577"/>
          <ac:spMkLst>
            <pc:docMk/>
            <pc:sldMk cId="4142748563" sldId="351"/>
            <ac:spMk id="4" creationId="{60AF0D46-96E8-2DB4-64B4-C05C6A618076}"/>
          </ac:spMkLst>
        </pc:spChg>
        <pc:spChg chg="add">
          <ac:chgData name="Ed Bacon" userId="1cfa115afbd039b9" providerId="LiveId" clId="{7E037E18-C2E3-4D05-AA64-C7EC8C39C247}" dt="2026-03-21T12:15:45.443" v="190" actId="26606"/>
          <ac:spMkLst>
            <pc:docMk/>
            <pc:sldMk cId="4142748563" sldId="351"/>
            <ac:spMk id="11" creationId="{743AA782-23D1-4521-8CAD-47662984AA08}"/>
          </ac:spMkLst>
        </pc:spChg>
        <pc:spChg chg="add">
          <ac:chgData name="Ed Bacon" userId="1cfa115afbd039b9" providerId="LiveId" clId="{7E037E18-C2E3-4D05-AA64-C7EC8C39C247}" dt="2026-03-21T12:15:45.443" v="190" actId="26606"/>
          <ac:spMkLst>
            <pc:docMk/>
            <pc:sldMk cId="4142748563" sldId="351"/>
            <ac:spMk id="13" creationId="{71877DBC-BB60-40F0-AC93-2ACDBAAE60CE}"/>
          </ac:spMkLst>
        </pc:spChg>
        <pc:picChg chg="add mod">
          <ac:chgData name="Ed Bacon" userId="1cfa115afbd039b9" providerId="LiveId" clId="{7E037E18-C2E3-4D05-AA64-C7EC8C39C247}" dt="2026-03-22T22:17:33.750" v="680" actId="1076"/>
          <ac:picMkLst>
            <pc:docMk/>
            <pc:sldMk cId="4142748563" sldId="351"/>
            <ac:picMk id="3" creationId="{04E3038F-3800-C889-09E2-A5C82FA3FC8B}"/>
          </ac:picMkLst>
        </pc:picChg>
        <pc:picChg chg="add mod">
          <ac:chgData name="Ed Bacon" userId="1cfa115afbd039b9" providerId="LiveId" clId="{7E037E18-C2E3-4D05-AA64-C7EC8C39C247}" dt="2026-03-22T22:17:48.344" v="683" actId="1076"/>
          <ac:picMkLst>
            <pc:docMk/>
            <pc:sldMk cId="4142748563" sldId="351"/>
            <ac:picMk id="5" creationId="{BBCB9DFA-A5A6-9C0C-0AB6-B294A5D1FCD1}"/>
          </ac:picMkLst>
        </pc:picChg>
        <pc:picChg chg="add mod">
          <ac:chgData name="Ed Bacon" userId="1cfa115afbd039b9" providerId="LiveId" clId="{7E037E18-C2E3-4D05-AA64-C7EC8C39C247}" dt="2026-03-21T12:20:48.452" v="225" actId="1076"/>
          <ac:picMkLst>
            <pc:docMk/>
            <pc:sldMk cId="4142748563" sldId="351"/>
            <ac:picMk id="6" creationId="{E1C1805D-8ADC-9576-06CF-3FF88A05A72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EDF54-757B-FAA6-437A-FF29C79BFF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D04932-8B7F-38E3-E8AA-E06DBE9DA6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2DB11C-58E5-4561-0135-752B3A903B1B}"/>
              </a:ext>
            </a:extLst>
          </p:cNvPr>
          <p:cNvSpPr>
            <a:spLocks noGrp="1"/>
          </p:cNvSpPr>
          <p:nvPr>
            <p:ph type="dt" sz="half" idx="10"/>
          </p:nvPr>
        </p:nvSpPr>
        <p:spPr/>
        <p:txBody>
          <a:bodyPr/>
          <a:lstStyle/>
          <a:p>
            <a:fld id="{9160177E-9301-47B9-8E66-57F1453BE7E3}" type="datetimeFigureOut">
              <a:rPr lang="en-US" smtClean="0"/>
              <a:t>3/22/2026</a:t>
            </a:fld>
            <a:endParaRPr lang="en-US"/>
          </a:p>
        </p:txBody>
      </p:sp>
      <p:sp>
        <p:nvSpPr>
          <p:cNvPr id="5" name="Footer Placeholder 4">
            <a:extLst>
              <a:ext uri="{FF2B5EF4-FFF2-40B4-BE49-F238E27FC236}">
                <a16:creationId xmlns:a16="http://schemas.microsoft.com/office/drawing/2014/main" id="{5C0E9605-AC5F-826F-24C8-A79FF6EEE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1F0C8-1928-3F9B-D964-F10D3ADEA19A}"/>
              </a:ext>
            </a:extLst>
          </p:cNvPr>
          <p:cNvSpPr>
            <a:spLocks noGrp="1"/>
          </p:cNvSpPr>
          <p:nvPr>
            <p:ph type="sldNum" sz="quarter" idx="12"/>
          </p:nvPr>
        </p:nvSpPr>
        <p:spPr/>
        <p:txBody>
          <a:bodyPr/>
          <a:lstStyle/>
          <a:p>
            <a:fld id="{86E3DA4D-FE21-4CA4-9CEC-EB18B2A0CADA}" type="slidenum">
              <a:rPr lang="en-US" smtClean="0"/>
              <a:t>‹#›</a:t>
            </a:fld>
            <a:endParaRPr lang="en-US"/>
          </a:p>
        </p:txBody>
      </p:sp>
    </p:spTree>
    <p:extLst>
      <p:ext uri="{BB962C8B-B14F-4D97-AF65-F5344CB8AC3E}">
        <p14:creationId xmlns:p14="http://schemas.microsoft.com/office/powerpoint/2010/main" val="3405448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D41-4991-22F9-8364-E984281E5B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25F882-1A9E-67BF-F4A7-9F1E419D68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F31D0-61ED-9352-1D90-3E66509087C3}"/>
              </a:ext>
            </a:extLst>
          </p:cNvPr>
          <p:cNvSpPr>
            <a:spLocks noGrp="1"/>
          </p:cNvSpPr>
          <p:nvPr>
            <p:ph type="dt" sz="half" idx="10"/>
          </p:nvPr>
        </p:nvSpPr>
        <p:spPr/>
        <p:txBody>
          <a:bodyPr/>
          <a:lstStyle/>
          <a:p>
            <a:fld id="{9160177E-9301-47B9-8E66-57F1453BE7E3}" type="datetimeFigureOut">
              <a:rPr lang="en-US" smtClean="0"/>
              <a:t>3/22/2026</a:t>
            </a:fld>
            <a:endParaRPr lang="en-US"/>
          </a:p>
        </p:txBody>
      </p:sp>
      <p:sp>
        <p:nvSpPr>
          <p:cNvPr id="5" name="Footer Placeholder 4">
            <a:extLst>
              <a:ext uri="{FF2B5EF4-FFF2-40B4-BE49-F238E27FC236}">
                <a16:creationId xmlns:a16="http://schemas.microsoft.com/office/drawing/2014/main" id="{8394281A-E467-BE08-1F60-939CD7ABD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26AC2-C6AC-9400-774E-9FFA18CE3219}"/>
              </a:ext>
            </a:extLst>
          </p:cNvPr>
          <p:cNvSpPr>
            <a:spLocks noGrp="1"/>
          </p:cNvSpPr>
          <p:nvPr>
            <p:ph type="sldNum" sz="quarter" idx="12"/>
          </p:nvPr>
        </p:nvSpPr>
        <p:spPr/>
        <p:txBody>
          <a:bodyPr/>
          <a:lstStyle/>
          <a:p>
            <a:fld id="{86E3DA4D-FE21-4CA4-9CEC-EB18B2A0CADA}" type="slidenum">
              <a:rPr lang="en-US" smtClean="0"/>
              <a:t>‹#›</a:t>
            </a:fld>
            <a:endParaRPr lang="en-US"/>
          </a:p>
        </p:txBody>
      </p:sp>
    </p:spTree>
    <p:extLst>
      <p:ext uri="{BB962C8B-B14F-4D97-AF65-F5344CB8AC3E}">
        <p14:creationId xmlns:p14="http://schemas.microsoft.com/office/powerpoint/2010/main" val="866405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3800AC-F029-D323-E124-2D6B509064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9DFB9D-3D4F-D11D-635A-2FB7D17B64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028EE-85B5-462C-D2D5-5FDC319830A1}"/>
              </a:ext>
            </a:extLst>
          </p:cNvPr>
          <p:cNvSpPr>
            <a:spLocks noGrp="1"/>
          </p:cNvSpPr>
          <p:nvPr>
            <p:ph type="dt" sz="half" idx="10"/>
          </p:nvPr>
        </p:nvSpPr>
        <p:spPr/>
        <p:txBody>
          <a:bodyPr/>
          <a:lstStyle/>
          <a:p>
            <a:fld id="{9160177E-9301-47B9-8E66-57F1453BE7E3}" type="datetimeFigureOut">
              <a:rPr lang="en-US" smtClean="0"/>
              <a:t>3/22/2026</a:t>
            </a:fld>
            <a:endParaRPr lang="en-US"/>
          </a:p>
        </p:txBody>
      </p:sp>
      <p:sp>
        <p:nvSpPr>
          <p:cNvPr id="5" name="Footer Placeholder 4">
            <a:extLst>
              <a:ext uri="{FF2B5EF4-FFF2-40B4-BE49-F238E27FC236}">
                <a16:creationId xmlns:a16="http://schemas.microsoft.com/office/drawing/2014/main" id="{1A9853BD-185D-F6E5-83EF-95CE8E8C6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542B-B324-515D-3D0F-CA23F5D4F839}"/>
              </a:ext>
            </a:extLst>
          </p:cNvPr>
          <p:cNvSpPr>
            <a:spLocks noGrp="1"/>
          </p:cNvSpPr>
          <p:nvPr>
            <p:ph type="sldNum" sz="quarter" idx="12"/>
          </p:nvPr>
        </p:nvSpPr>
        <p:spPr/>
        <p:txBody>
          <a:bodyPr/>
          <a:lstStyle/>
          <a:p>
            <a:fld id="{86E3DA4D-FE21-4CA4-9CEC-EB18B2A0CADA}" type="slidenum">
              <a:rPr lang="en-US" smtClean="0"/>
              <a:t>‹#›</a:t>
            </a:fld>
            <a:endParaRPr lang="en-US"/>
          </a:p>
        </p:txBody>
      </p:sp>
    </p:spTree>
    <p:extLst>
      <p:ext uri="{BB962C8B-B14F-4D97-AF65-F5344CB8AC3E}">
        <p14:creationId xmlns:p14="http://schemas.microsoft.com/office/powerpoint/2010/main" val="36312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046C-60CA-B1C9-259E-AE0343B8A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9AE82C-C50A-1348-FA6C-70425B29DE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3DE2E-6A62-073A-7E0A-6B1ED0FCBE04}"/>
              </a:ext>
            </a:extLst>
          </p:cNvPr>
          <p:cNvSpPr>
            <a:spLocks noGrp="1"/>
          </p:cNvSpPr>
          <p:nvPr>
            <p:ph type="dt" sz="half" idx="10"/>
          </p:nvPr>
        </p:nvSpPr>
        <p:spPr/>
        <p:txBody>
          <a:bodyPr/>
          <a:lstStyle/>
          <a:p>
            <a:fld id="{9160177E-9301-47B9-8E66-57F1453BE7E3}" type="datetimeFigureOut">
              <a:rPr lang="en-US" smtClean="0"/>
              <a:t>3/22/2026</a:t>
            </a:fld>
            <a:endParaRPr lang="en-US"/>
          </a:p>
        </p:txBody>
      </p:sp>
      <p:sp>
        <p:nvSpPr>
          <p:cNvPr id="5" name="Footer Placeholder 4">
            <a:extLst>
              <a:ext uri="{FF2B5EF4-FFF2-40B4-BE49-F238E27FC236}">
                <a16:creationId xmlns:a16="http://schemas.microsoft.com/office/drawing/2014/main" id="{2CB1B802-D17B-B8AB-FC24-351BAF91A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CF9B8-7E81-4D9B-25A4-8B06D18F1CFB}"/>
              </a:ext>
            </a:extLst>
          </p:cNvPr>
          <p:cNvSpPr>
            <a:spLocks noGrp="1"/>
          </p:cNvSpPr>
          <p:nvPr>
            <p:ph type="sldNum" sz="quarter" idx="12"/>
          </p:nvPr>
        </p:nvSpPr>
        <p:spPr/>
        <p:txBody>
          <a:bodyPr/>
          <a:lstStyle/>
          <a:p>
            <a:fld id="{86E3DA4D-FE21-4CA4-9CEC-EB18B2A0CADA}" type="slidenum">
              <a:rPr lang="en-US" smtClean="0"/>
              <a:t>‹#›</a:t>
            </a:fld>
            <a:endParaRPr lang="en-US"/>
          </a:p>
        </p:txBody>
      </p:sp>
    </p:spTree>
    <p:extLst>
      <p:ext uri="{BB962C8B-B14F-4D97-AF65-F5344CB8AC3E}">
        <p14:creationId xmlns:p14="http://schemas.microsoft.com/office/powerpoint/2010/main" val="420194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197B3-F7AA-9B98-B5AE-0283162CAE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5D0775-CC0F-1D36-FBE2-C53782F575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A771D-E595-C691-5061-563B1F54547C}"/>
              </a:ext>
            </a:extLst>
          </p:cNvPr>
          <p:cNvSpPr>
            <a:spLocks noGrp="1"/>
          </p:cNvSpPr>
          <p:nvPr>
            <p:ph type="dt" sz="half" idx="10"/>
          </p:nvPr>
        </p:nvSpPr>
        <p:spPr/>
        <p:txBody>
          <a:bodyPr/>
          <a:lstStyle/>
          <a:p>
            <a:fld id="{9160177E-9301-47B9-8E66-57F1453BE7E3}" type="datetimeFigureOut">
              <a:rPr lang="en-US" smtClean="0"/>
              <a:t>3/22/2026</a:t>
            </a:fld>
            <a:endParaRPr lang="en-US"/>
          </a:p>
        </p:txBody>
      </p:sp>
      <p:sp>
        <p:nvSpPr>
          <p:cNvPr id="5" name="Footer Placeholder 4">
            <a:extLst>
              <a:ext uri="{FF2B5EF4-FFF2-40B4-BE49-F238E27FC236}">
                <a16:creationId xmlns:a16="http://schemas.microsoft.com/office/drawing/2014/main" id="{E453A7FB-5B9A-B823-0871-56E253252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B221C5-BADB-3D15-A5D1-64BA5FA5061D}"/>
              </a:ext>
            </a:extLst>
          </p:cNvPr>
          <p:cNvSpPr>
            <a:spLocks noGrp="1"/>
          </p:cNvSpPr>
          <p:nvPr>
            <p:ph type="sldNum" sz="quarter" idx="12"/>
          </p:nvPr>
        </p:nvSpPr>
        <p:spPr/>
        <p:txBody>
          <a:bodyPr/>
          <a:lstStyle/>
          <a:p>
            <a:fld id="{86E3DA4D-FE21-4CA4-9CEC-EB18B2A0CADA}" type="slidenum">
              <a:rPr lang="en-US" smtClean="0"/>
              <a:t>‹#›</a:t>
            </a:fld>
            <a:endParaRPr lang="en-US"/>
          </a:p>
        </p:txBody>
      </p:sp>
    </p:spTree>
    <p:extLst>
      <p:ext uri="{BB962C8B-B14F-4D97-AF65-F5344CB8AC3E}">
        <p14:creationId xmlns:p14="http://schemas.microsoft.com/office/powerpoint/2010/main" val="3159639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DF92D-E773-0E81-101A-F0A88A97F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6B6A3-B0DC-5E64-56DD-5C918C9810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4547B9-6AE2-0BA9-B585-DA8411146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E936E-0812-6DF6-BB37-10DB68F3282F}"/>
              </a:ext>
            </a:extLst>
          </p:cNvPr>
          <p:cNvSpPr>
            <a:spLocks noGrp="1"/>
          </p:cNvSpPr>
          <p:nvPr>
            <p:ph type="dt" sz="half" idx="10"/>
          </p:nvPr>
        </p:nvSpPr>
        <p:spPr/>
        <p:txBody>
          <a:bodyPr/>
          <a:lstStyle/>
          <a:p>
            <a:fld id="{9160177E-9301-47B9-8E66-57F1453BE7E3}" type="datetimeFigureOut">
              <a:rPr lang="en-US" smtClean="0"/>
              <a:t>3/22/2026</a:t>
            </a:fld>
            <a:endParaRPr lang="en-US"/>
          </a:p>
        </p:txBody>
      </p:sp>
      <p:sp>
        <p:nvSpPr>
          <p:cNvPr id="6" name="Footer Placeholder 5">
            <a:extLst>
              <a:ext uri="{FF2B5EF4-FFF2-40B4-BE49-F238E27FC236}">
                <a16:creationId xmlns:a16="http://schemas.microsoft.com/office/drawing/2014/main" id="{720B0F31-BD49-2BE8-D03E-F4BE37ED2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F1C43-0486-25FE-3C60-970E77E96713}"/>
              </a:ext>
            </a:extLst>
          </p:cNvPr>
          <p:cNvSpPr>
            <a:spLocks noGrp="1"/>
          </p:cNvSpPr>
          <p:nvPr>
            <p:ph type="sldNum" sz="quarter" idx="12"/>
          </p:nvPr>
        </p:nvSpPr>
        <p:spPr/>
        <p:txBody>
          <a:bodyPr/>
          <a:lstStyle/>
          <a:p>
            <a:fld id="{86E3DA4D-FE21-4CA4-9CEC-EB18B2A0CADA}" type="slidenum">
              <a:rPr lang="en-US" smtClean="0"/>
              <a:t>‹#›</a:t>
            </a:fld>
            <a:endParaRPr lang="en-US"/>
          </a:p>
        </p:txBody>
      </p:sp>
    </p:spTree>
    <p:extLst>
      <p:ext uri="{BB962C8B-B14F-4D97-AF65-F5344CB8AC3E}">
        <p14:creationId xmlns:p14="http://schemas.microsoft.com/office/powerpoint/2010/main" val="312034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B576-AC43-AA74-A449-44290C9401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7CB626-691B-607D-DD3D-226938C283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FDC53E-0710-7DAC-AB93-BBC51149F4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E34B23-43A5-95BE-2A92-F2424E919F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CB048E-BEFE-0189-7070-B0C37DF01B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47830-0BBC-AE6B-A37C-F1900A13C368}"/>
              </a:ext>
            </a:extLst>
          </p:cNvPr>
          <p:cNvSpPr>
            <a:spLocks noGrp="1"/>
          </p:cNvSpPr>
          <p:nvPr>
            <p:ph type="dt" sz="half" idx="10"/>
          </p:nvPr>
        </p:nvSpPr>
        <p:spPr/>
        <p:txBody>
          <a:bodyPr/>
          <a:lstStyle/>
          <a:p>
            <a:fld id="{9160177E-9301-47B9-8E66-57F1453BE7E3}" type="datetimeFigureOut">
              <a:rPr lang="en-US" smtClean="0"/>
              <a:t>3/22/2026</a:t>
            </a:fld>
            <a:endParaRPr lang="en-US"/>
          </a:p>
        </p:txBody>
      </p:sp>
      <p:sp>
        <p:nvSpPr>
          <p:cNvPr id="8" name="Footer Placeholder 7">
            <a:extLst>
              <a:ext uri="{FF2B5EF4-FFF2-40B4-BE49-F238E27FC236}">
                <a16:creationId xmlns:a16="http://schemas.microsoft.com/office/drawing/2014/main" id="{B5B0F76B-1752-3AAD-CB3D-C806B754A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9BBC6-E895-FC25-50B5-FCF8C95018D8}"/>
              </a:ext>
            </a:extLst>
          </p:cNvPr>
          <p:cNvSpPr>
            <a:spLocks noGrp="1"/>
          </p:cNvSpPr>
          <p:nvPr>
            <p:ph type="sldNum" sz="quarter" idx="12"/>
          </p:nvPr>
        </p:nvSpPr>
        <p:spPr/>
        <p:txBody>
          <a:bodyPr/>
          <a:lstStyle/>
          <a:p>
            <a:fld id="{86E3DA4D-FE21-4CA4-9CEC-EB18B2A0CADA}" type="slidenum">
              <a:rPr lang="en-US" smtClean="0"/>
              <a:t>‹#›</a:t>
            </a:fld>
            <a:endParaRPr lang="en-US"/>
          </a:p>
        </p:txBody>
      </p:sp>
    </p:spTree>
    <p:extLst>
      <p:ext uri="{BB962C8B-B14F-4D97-AF65-F5344CB8AC3E}">
        <p14:creationId xmlns:p14="http://schemas.microsoft.com/office/powerpoint/2010/main" val="200618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81601-20CD-D683-8004-C4040EAD29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941D70-B54C-4048-6D17-40B7024B34B6}"/>
              </a:ext>
            </a:extLst>
          </p:cNvPr>
          <p:cNvSpPr>
            <a:spLocks noGrp="1"/>
          </p:cNvSpPr>
          <p:nvPr>
            <p:ph type="dt" sz="half" idx="10"/>
          </p:nvPr>
        </p:nvSpPr>
        <p:spPr/>
        <p:txBody>
          <a:bodyPr/>
          <a:lstStyle/>
          <a:p>
            <a:fld id="{9160177E-9301-47B9-8E66-57F1453BE7E3}" type="datetimeFigureOut">
              <a:rPr lang="en-US" smtClean="0"/>
              <a:t>3/22/2026</a:t>
            </a:fld>
            <a:endParaRPr lang="en-US"/>
          </a:p>
        </p:txBody>
      </p:sp>
      <p:sp>
        <p:nvSpPr>
          <p:cNvPr id="4" name="Footer Placeholder 3">
            <a:extLst>
              <a:ext uri="{FF2B5EF4-FFF2-40B4-BE49-F238E27FC236}">
                <a16:creationId xmlns:a16="http://schemas.microsoft.com/office/drawing/2014/main" id="{103B45DE-3EB2-70F9-90FF-B1D88E1E9C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14A214-83FC-34F1-1435-ED264F160C52}"/>
              </a:ext>
            </a:extLst>
          </p:cNvPr>
          <p:cNvSpPr>
            <a:spLocks noGrp="1"/>
          </p:cNvSpPr>
          <p:nvPr>
            <p:ph type="sldNum" sz="quarter" idx="12"/>
          </p:nvPr>
        </p:nvSpPr>
        <p:spPr/>
        <p:txBody>
          <a:bodyPr/>
          <a:lstStyle/>
          <a:p>
            <a:fld id="{86E3DA4D-FE21-4CA4-9CEC-EB18B2A0CADA}" type="slidenum">
              <a:rPr lang="en-US" smtClean="0"/>
              <a:t>‹#›</a:t>
            </a:fld>
            <a:endParaRPr lang="en-US"/>
          </a:p>
        </p:txBody>
      </p:sp>
    </p:spTree>
    <p:extLst>
      <p:ext uri="{BB962C8B-B14F-4D97-AF65-F5344CB8AC3E}">
        <p14:creationId xmlns:p14="http://schemas.microsoft.com/office/powerpoint/2010/main" val="2549762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A06C2-15B7-0413-6933-50FBDE03DD80}"/>
              </a:ext>
            </a:extLst>
          </p:cNvPr>
          <p:cNvSpPr>
            <a:spLocks noGrp="1"/>
          </p:cNvSpPr>
          <p:nvPr>
            <p:ph type="dt" sz="half" idx="10"/>
          </p:nvPr>
        </p:nvSpPr>
        <p:spPr/>
        <p:txBody>
          <a:bodyPr/>
          <a:lstStyle/>
          <a:p>
            <a:fld id="{9160177E-9301-47B9-8E66-57F1453BE7E3}" type="datetimeFigureOut">
              <a:rPr lang="en-US" smtClean="0"/>
              <a:t>3/22/2026</a:t>
            </a:fld>
            <a:endParaRPr lang="en-US"/>
          </a:p>
        </p:txBody>
      </p:sp>
      <p:sp>
        <p:nvSpPr>
          <p:cNvPr id="3" name="Footer Placeholder 2">
            <a:extLst>
              <a:ext uri="{FF2B5EF4-FFF2-40B4-BE49-F238E27FC236}">
                <a16:creationId xmlns:a16="http://schemas.microsoft.com/office/drawing/2014/main" id="{9C53DC0D-D1EF-AD62-013B-9E55AC6CB9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B41BE5-C3F9-1FFD-AF41-61B2C0122E28}"/>
              </a:ext>
            </a:extLst>
          </p:cNvPr>
          <p:cNvSpPr>
            <a:spLocks noGrp="1"/>
          </p:cNvSpPr>
          <p:nvPr>
            <p:ph type="sldNum" sz="quarter" idx="12"/>
          </p:nvPr>
        </p:nvSpPr>
        <p:spPr/>
        <p:txBody>
          <a:bodyPr/>
          <a:lstStyle/>
          <a:p>
            <a:fld id="{86E3DA4D-FE21-4CA4-9CEC-EB18B2A0CADA}" type="slidenum">
              <a:rPr lang="en-US" smtClean="0"/>
              <a:t>‹#›</a:t>
            </a:fld>
            <a:endParaRPr lang="en-US"/>
          </a:p>
        </p:txBody>
      </p:sp>
    </p:spTree>
    <p:extLst>
      <p:ext uri="{BB962C8B-B14F-4D97-AF65-F5344CB8AC3E}">
        <p14:creationId xmlns:p14="http://schemas.microsoft.com/office/powerpoint/2010/main" val="312817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DE72-A65F-0A6A-F83E-D30AD8CD9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E45926-BA07-3D29-E678-43C829DE80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A8A89E-CA79-7713-CDFF-1CCFF22E5A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4FC64-64BE-44E3-F780-24DC4FAA0A65}"/>
              </a:ext>
            </a:extLst>
          </p:cNvPr>
          <p:cNvSpPr>
            <a:spLocks noGrp="1"/>
          </p:cNvSpPr>
          <p:nvPr>
            <p:ph type="dt" sz="half" idx="10"/>
          </p:nvPr>
        </p:nvSpPr>
        <p:spPr/>
        <p:txBody>
          <a:bodyPr/>
          <a:lstStyle/>
          <a:p>
            <a:fld id="{9160177E-9301-47B9-8E66-57F1453BE7E3}" type="datetimeFigureOut">
              <a:rPr lang="en-US" smtClean="0"/>
              <a:t>3/22/2026</a:t>
            </a:fld>
            <a:endParaRPr lang="en-US"/>
          </a:p>
        </p:txBody>
      </p:sp>
      <p:sp>
        <p:nvSpPr>
          <p:cNvPr id="6" name="Footer Placeholder 5">
            <a:extLst>
              <a:ext uri="{FF2B5EF4-FFF2-40B4-BE49-F238E27FC236}">
                <a16:creationId xmlns:a16="http://schemas.microsoft.com/office/drawing/2014/main" id="{9864DE58-DC9E-C0F8-FCFE-8D891EF97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2239A6-4483-5335-1F97-4D54F3ADF9CE}"/>
              </a:ext>
            </a:extLst>
          </p:cNvPr>
          <p:cNvSpPr>
            <a:spLocks noGrp="1"/>
          </p:cNvSpPr>
          <p:nvPr>
            <p:ph type="sldNum" sz="quarter" idx="12"/>
          </p:nvPr>
        </p:nvSpPr>
        <p:spPr/>
        <p:txBody>
          <a:bodyPr/>
          <a:lstStyle/>
          <a:p>
            <a:fld id="{86E3DA4D-FE21-4CA4-9CEC-EB18B2A0CADA}" type="slidenum">
              <a:rPr lang="en-US" smtClean="0"/>
              <a:t>‹#›</a:t>
            </a:fld>
            <a:endParaRPr lang="en-US"/>
          </a:p>
        </p:txBody>
      </p:sp>
    </p:spTree>
    <p:extLst>
      <p:ext uri="{BB962C8B-B14F-4D97-AF65-F5344CB8AC3E}">
        <p14:creationId xmlns:p14="http://schemas.microsoft.com/office/powerpoint/2010/main" val="1633250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FAB0-4325-0707-BCA1-00A0F2ADCB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D7A089-192D-7EAE-780A-B9D9C8E31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79837A-7537-59ED-F774-EB8FF589F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5C4D95-5B1F-C7E9-A5D8-9540C09F4E44}"/>
              </a:ext>
            </a:extLst>
          </p:cNvPr>
          <p:cNvSpPr>
            <a:spLocks noGrp="1"/>
          </p:cNvSpPr>
          <p:nvPr>
            <p:ph type="dt" sz="half" idx="10"/>
          </p:nvPr>
        </p:nvSpPr>
        <p:spPr/>
        <p:txBody>
          <a:bodyPr/>
          <a:lstStyle/>
          <a:p>
            <a:fld id="{9160177E-9301-47B9-8E66-57F1453BE7E3}" type="datetimeFigureOut">
              <a:rPr lang="en-US" smtClean="0"/>
              <a:t>3/22/2026</a:t>
            </a:fld>
            <a:endParaRPr lang="en-US"/>
          </a:p>
        </p:txBody>
      </p:sp>
      <p:sp>
        <p:nvSpPr>
          <p:cNvPr id="6" name="Footer Placeholder 5">
            <a:extLst>
              <a:ext uri="{FF2B5EF4-FFF2-40B4-BE49-F238E27FC236}">
                <a16:creationId xmlns:a16="http://schemas.microsoft.com/office/drawing/2014/main" id="{9AC30428-ABE5-0BDE-EB94-88F6A417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8D05-2B1A-69D3-0961-C4AB51AD7B8F}"/>
              </a:ext>
            </a:extLst>
          </p:cNvPr>
          <p:cNvSpPr>
            <a:spLocks noGrp="1"/>
          </p:cNvSpPr>
          <p:nvPr>
            <p:ph type="sldNum" sz="quarter" idx="12"/>
          </p:nvPr>
        </p:nvSpPr>
        <p:spPr/>
        <p:txBody>
          <a:bodyPr/>
          <a:lstStyle/>
          <a:p>
            <a:fld id="{86E3DA4D-FE21-4CA4-9CEC-EB18B2A0CADA}" type="slidenum">
              <a:rPr lang="en-US" smtClean="0"/>
              <a:t>‹#›</a:t>
            </a:fld>
            <a:endParaRPr lang="en-US"/>
          </a:p>
        </p:txBody>
      </p:sp>
    </p:spTree>
    <p:extLst>
      <p:ext uri="{BB962C8B-B14F-4D97-AF65-F5344CB8AC3E}">
        <p14:creationId xmlns:p14="http://schemas.microsoft.com/office/powerpoint/2010/main" val="232752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4663AC-978F-54BD-8E44-9CAB79FB58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11250B-EDF7-443C-3A36-7AE5121C6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C7EE-4B77-6CD5-5085-3E3F4A87A1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60177E-9301-47B9-8E66-57F1453BE7E3}" type="datetimeFigureOut">
              <a:rPr lang="en-US" smtClean="0"/>
              <a:t>3/22/2026</a:t>
            </a:fld>
            <a:endParaRPr lang="en-US"/>
          </a:p>
        </p:txBody>
      </p:sp>
      <p:sp>
        <p:nvSpPr>
          <p:cNvPr id="5" name="Footer Placeholder 4">
            <a:extLst>
              <a:ext uri="{FF2B5EF4-FFF2-40B4-BE49-F238E27FC236}">
                <a16:creationId xmlns:a16="http://schemas.microsoft.com/office/drawing/2014/main" id="{46BB0764-4EBC-7FF7-A274-45D910AD81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6F9A79-71F7-1096-F0E8-6B8B83759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E3DA4D-FE21-4CA4-9CEC-EB18B2A0CADA}" type="slidenum">
              <a:rPr lang="en-US" smtClean="0"/>
              <a:t>‹#›</a:t>
            </a:fld>
            <a:endParaRPr lang="en-US"/>
          </a:p>
        </p:txBody>
      </p:sp>
    </p:spTree>
    <p:extLst>
      <p:ext uri="{BB962C8B-B14F-4D97-AF65-F5344CB8AC3E}">
        <p14:creationId xmlns:p14="http://schemas.microsoft.com/office/powerpoint/2010/main" val="3310930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youtube.com/watch?v=SsfgoIXiQu8" TargetMode="Externa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1.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jpg"/><Relationship Id="rId4" Type="http://schemas.openxmlformats.org/officeDocument/2006/relationships/hyperlink" Target="https://merton.org/ITMS/Seasonal/48/48-3Pramuk.pdf"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religion-online.org/" TargetMode="External"/><Relationship Id="rId2" Type="http://schemas.openxmlformats.org/officeDocument/2006/relationships/hyperlink" Target="https://www.religion-online.org/article/physics-and-faith-the-luminous-web/" TargetMode="Externa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hyperlink" Target="http://www.religion-online.org/author/barbara-brown-taylo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www.religion-online.org/article/physics-and-faith-the-luminous-web/"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www.youtube.com/watch?v=SsfgoIXiQu8"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www.christianity.com/bible/search/?ver=niv&amp;q=mark+2%3a21-22" TargetMode="External"/><Relationship Id="rId2" Type="http://schemas.openxmlformats.org/officeDocument/2006/relationships/hyperlink" Target="http://www.christianity.com/bible/search/?ver=niv&amp;q=matthew+9%3a14-17" TargetMode="External"/><Relationship Id="rId1" Type="http://schemas.openxmlformats.org/officeDocument/2006/relationships/slideLayout" Target="../slideLayouts/slideLayout4.xml"/><Relationship Id="rId5" Type="http://schemas.openxmlformats.org/officeDocument/2006/relationships/image" Target="../media/image47.jpg"/><Relationship Id="rId4" Type="http://schemas.openxmlformats.org/officeDocument/2006/relationships/hyperlink" Target="http://www.christianity.com/bible/search/?ver=niv&amp;q=luke+5%3a33-3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goodreads.com/work/quotes/971052"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en.wikipedia.org/wiki/Council_of_Orange_(529)" TargetMode="External"/><Relationship Id="rId3" Type="http://schemas.openxmlformats.org/officeDocument/2006/relationships/image" Target="../media/image50.jpg"/><Relationship Id="rId7" Type="http://schemas.openxmlformats.org/officeDocument/2006/relationships/hyperlink" Target="https://en.wikipedia.org/wiki/Councils_of_Carthage" TargetMode="External"/><Relationship Id="rId12" Type="http://schemas.openxmlformats.org/officeDocument/2006/relationships/image" Target="../media/image51.jp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hyperlink" Target="https://en.wikipedia.org/wiki/Augustine_of_Hippo" TargetMode="External"/><Relationship Id="rId11" Type="http://schemas.openxmlformats.org/officeDocument/2006/relationships/hyperlink" Target="https://dailymeditationswithmatthewfox.org/2022/04/28/original-blessing-a-cosmic-not-just-a-human-condition/" TargetMode="External"/><Relationship Id="rId5" Type="http://schemas.openxmlformats.org/officeDocument/2006/relationships/hyperlink" Target="https://en.wikipedia.org/wiki/Irenaeus_of_Lyons" TargetMode="External"/><Relationship Id="rId10" Type="http://schemas.openxmlformats.org/officeDocument/2006/relationships/hyperlink" Target="https://en.wikipedia.org/wiki/Original_sin#cite_note-FOOTNOTEWiley200256-5" TargetMode="External"/><Relationship Id="rId4" Type="http://schemas.openxmlformats.org/officeDocument/2006/relationships/hyperlink" Target="https://en.wikipedia.org/wiki/Gnosticism" TargetMode="External"/><Relationship Id="rId9" Type="http://schemas.openxmlformats.org/officeDocument/2006/relationships/hyperlink" Target="https://en.wikipedia.org/wiki/Catholic_Church"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amazon.com/Rilkes-Book-Hours-Love-Poems/dp/1594481563?SubscriptionId=AKIAJ35ZGEP4TCIVGUVQ&amp;tag=onbeingstudio-20&amp;linkCode=xm2&amp;camp=2025&amp;creative=165953&amp;creativeASIN=1594481563" TargetMode="Externa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s://www.shambhala.com/a-wild-love-for-the-world.html?srsltid=AfmBOoo_6jMT7TWgBBuJqZsXG4a1DfOw_F1fRELYoJjN7fEyq55r60xg" TargetMode="Externa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christogenesis.org/author/ilia_delio/" TargetMode="Externa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462C3FA-EE10-4283-83A9-F407C925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9CA908-E43F-ECE0-0E23-0AC24733C123}"/>
              </a:ext>
            </a:extLst>
          </p:cNvPr>
          <p:cNvSpPr>
            <a:spLocks noGrp="1"/>
          </p:cNvSpPr>
          <p:nvPr>
            <p:ph type="ctrTitle"/>
          </p:nvPr>
        </p:nvSpPr>
        <p:spPr>
          <a:xfrm>
            <a:off x="2889344" y="3968509"/>
            <a:ext cx="6467539" cy="1549049"/>
          </a:xfrm>
        </p:spPr>
        <p:txBody>
          <a:bodyPr anchor="ctr">
            <a:normAutofit fontScale="90000"/>
          </a:bodyPr>
          <a:lstStyle/>
          <a:p>
            <a:br>
              <a:rPr lang="en-US" sz="2400" dirty="0">
                <a:solidFill>
                  <a:srgbClr val="FF9900"/>
                </a:solidFill>
                <a:latin typeface="Modern Love" panose="04090805081005020601" pitchFamily="82" charset="0"/>
              </a:rPr>
            </a:br>
            <a:br>
              <a:rPr lang="en-US" sz="2400" dirty="0">
                <a:solidFill>
                  <a:srgbClr val="FF9900"/>
                </a:solidFill>
                <a:latin typeface="Modern Love" panose="04090805081005020601" pitchFamily="82" charset="0"/>
              </a:rPr>
            </a:br>
            <a:r>
              <a:rPr lang="en-US" sz="2400" dirty="0">
                <a:solidFill>
                  <a:srgbClr val="FF9900"/>
                </a:solidFill>
                <a:latin typeface="Modern Love" panose="04090805081005020601" pitchFamily="82" charset="0"/>
              </a:rPr>
              <a:t>Contemplation Transforms; Let Me Count the Ways</a:t>
            </a:r>
            <a:br>
              <a:rPr lang="en-US" sz="1200" dirty="0">
                <a:latin typeface="Modern Love" panose="04090805081005020601" pitchFamily="82" charset="0"/>
              </a:rPr>
            </a:br>
            <a:r>
              <a:rPr lang="en-US" sz="1800" dirty="0">
                <a:solidFill>
                  <a:srgbClr val="99CC00"/>
                </a:solidFill>
                <a:latin typeface="Modern Love" panose="04090805081005020601" pitchFamily="82" charset="0"/>
              </a:rPr>
              <a:t>Transformed Prayer, Persons, Theology, &amp; World; the Energy of Contemplative Christianity 3</a:t>
            </a:r>
            <a:br>
              <a:rPr lang="en-US" sz="1400" dirty="0">
                <a:solidFill>
                  <a:srgbClr val="00B0F0"/>
                </a:solidFill>
                <a:latin typeface="Modern Love" panose="04090805081005020601" pitchFamily="82" charset="0"/>
              </a:rPr>
            </a:br>
            <a:r>
              <a:rPr lang="en-US" sz="1100" dirty="0">
                <a:solidFill>
                  <a:srgbClr val="0000FF"/>
                </a:solidFill>
                <a:latin typeface="Modern Love" panose="04090805081005020601" pitchFamily="82" charset="0"/>
              </a:rPr>
              <a:t>The story/journey, first</a:t>
            </a:r>
            <a:br>
              <a:rPr lang="en-US" sz="1100" dirty="0">
                <a:solidFill>
                  <a:srgbClr val="0000FF"/>
                </a:solidFill>
                <a:latin typeface="Modern Love" panose="04090805081005020601" pitchFamily="82" charset="0"/>
              </a:rPr>
            </a:br>
            <a:r>
              <a:rPr lang="en-US" sz="1100" dirty="0">
                <a:solidFill>
                  <a:srgbClr val="0000FF"/>
                </a:solidFill>
                <a:latin typeface="Modern Love" panose="04090805081005020601" pitchFamily="82" charset="0"/>
              </a:rPr>
              <a:t>The Superpower Process, second</a:t>
            </a:r>
            <a:br>
              <a:rPr lang="en-US" sz="1100" dirty="0">
                <a:solidFill>
                  <a:srgbClr val="0000FF"/>
                </a:solidFill>
                <a:latin typeface="Modern Love" panose="04090805081005020601" pitchFamily="82" charset="0"/>
              </a:rPr>
            </a:br>
            <a:r>
              <a:rPr lang="en-US" sz="1100" dirty="0">
                <a:solidFill>
                  <a:srgbClr val="0000FF"/>
                </a:solidFill>
                <a:latin typeface="Modern Love" panose="04090805081005020601" pitchFamily="82" charset="0"/>
              </a:rPr>
              <a:t>The Countertestimony, third</a:t>
            </a:r>
            <a:br>
              <a:rPr lang="en-US" sz="1100" dirty="0">
                <a:latin typeface="Modern Love" panose="04090805081005020601" pitchFamily="82" charset="0"/>
              </a:rPr>
            </a:br>
            <a:br>
              <a:rPr lang="en-US" sz="1200" dirty="0">
                <a:latin typeface="Modern Love" panose="04090805081005020601" pitchFamily="82" charset="0"/>
              </a:rPr>
            </a:br>
            <a:endParaRPr lang="en-US" sz="1400" dirty="0"/>
          </a:p>
        </p:txBody>
      </p:sp>
      <p:sp>
        <p:nvSpPr>
          <p:cNvPr id="3" name="Subtitle 2">
            <a:extLst>
              <a:ext uri="{FF2B5EF4-FFF2-40B4-BE49-F238E27FC236}">
                <a16:creationId xmlns:a16="http://schemas.microsoft.com/office/drawing/2014/main" id="{33575F51-45A4-D82A-6831-80ABA1579706}"/>
              </a:ext>
            </a:extLst>
          </p:cNvPr>
          <p:cNvSpPr>
            <a:spLocks noGrp="1"/>
          </p:cNvSpPr>
          <p:nvPr>
            <p:ph type="subTitle" idx="1"/>
          </p:nvPr>
        </p:nvSpPr>
        <p:spPr>
          <a:xfrm>
            <a:off x="640080" y="5650992"/>
            <a:ext cx="10908792" cy="548640"/>
          </a:xfrm>
        </p:spPr>
        <p:txBody>
          <a:bodyPr>
            <a:normAutofit/>
          </a:bodyPr>
          <a:lstStyle/>
          <a:p>
            <a:pPr>
              <a:spcBef>
                <a:spcPts val="0"/>
              </a:spcBef>
            </a:pPr>
            <a:r>
              <a:rPr lang="en-US" sz="1400" b="1" dirty="0">
                <a:solidFill>
                  <a:srgbClr val="0070C0"/>
                </a:solidFill>
                <a:latin typeface="Garamond" panose="02020404030301010803" pitchFamily="18" charset="0"/>
              </a:rPr>
              <a:t>Contemplative Outreach Birmingham, April 11, 2026</a:t>
            </a:r>
            <a:br>
              <a:rPr lang="en-US" sz="1400" b="1" dirty="0">
                <a:solidFill>
                  <a:srgbClr val="0070C0"/>
                </a:solidFill>
                <a:latin typeface="Garamond" panose="02020404030301010803" pitchFamily="18" charset="0"/>
              </a:rPr>
            </a:br>
            <a:r>
              <a:rPr lang="en-US" sz="1400" b="1" dirty="0">
                <a:solidFill>
                  <a:srgbClr val="0070C0"/>
                </a:solidFill>
                <a:latin typeface="Garamond" panose="02020404030301010803" pitchFamily="18" charset="0"/>
              </a:rPr>
              <a:t>Ed Bacon, revedbacon@gmail.com</a:t>
            </a:r>
            <a:endParaRPr lang="en-US" sz="1400" dirty="0">
              <a:solidFill>
                <a:srgbClr val="0070C0"/>
              </a:solidFill>
            </a:endParaRPr>
          </a:p>
          <a:p>
            <a:pPr>
              <a:spcBef>
                <a:spcPts val="0"/>
              </a:spcBef>
            </a:pPr>
            <a:endParaRPr lang="en-US" sz="1100" dirty="0">
              <a:solidFill>
                <a:srgbClr val="0070C0"/>
              </a:solidFill>
            </a:endParaRPr>
          </a:p>
        </p:txBody>
      </p:sp>
      <p:pic>
        <p:nvPicPr>
          <p:cNvPr id="7" name="Picture 6">
            <a:extLst>
              <a:ext uri="{FF2B5EF4-FFF2-40B4-BE49-F238E27FC236}">
                <a16:creationId xmlns:a16="http://schemas.microsoft.com/office/drawing/2014/main" id="{C683B9AA-BE79-95E3-55BF-9F3219D89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838" y="60320"/>
            <a:ext cx="7746082" cy="3908189"/>
          </a:xfrm>
          <a:prstGeom prst="rect">
            <a:avLst/>
          </a:prstGeom>
        </p:spPr>
      </p:pic>
      <p:pic>
        <p:nvPicPr>
          <p:cNvPr id="11" name="Picture 10">
            <a:extLst>
              <a:ext uri="{FF2B5EF4-FFF2-40B4-BE49-F238E27FC236}">
                <a16:creationId xmlns:a16="http://schemas.microsoft.com/office/drawing/2014/main" id="{1F9A8233-ADF2-CF09-0DEF-EA6003B2A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651" y="4307067"/>
            <a:ext cx="2284301" cy="2405756"/>
          </a:xfrm>
          <a:prstGeom prst="rect">
            <a:avLst/>
          </a:prstGeom>
        </p:spPr>
      </p:pic>
      <p:sp>
        <p:nvSpPr>
          <p:cNvPr id="18" name="sketch line">
            <a:extLst>
              <a:ext uri="{FF2B5EF4-FFF2-40B4-BE49-F238E27FC236}">
                <a16:creationId xmlns:a16="http://schemas.microsoft.com/office/drawing/2014/main" id="{419C4429-E272-408D-979C-9E5F7C0D3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75131"/>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FA5F6C8-C151-D61B-EB03-CE1B8C71E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25" y="147357"/>
            <a:ext cx="2079212" cy="1971811"/>
          </a:xfrm>
          <a:prstGeom prst="rect">
            <a:avLst/>
          </a:prstGeom>
        </p:spPr>
      </p:pic>
      <p:pic>
        <p:nvPicPr>
          <p:cNvPr id="15" name="Picture 14">
            <a:extLst>
              <a:ext uri="{FF2B5EF4-FFF2-40B4-BE49-F238E27FC236}">
                <a16:creationId xmlns:a16="http://schemas.microsoft.com/office/drawing/2014/main" id="{BF58C9EC-5CE1-C0D8-3665-C1B55DC97E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625" y="2147607"/>
            <a:ext cx="2142952" cy="2269188"/>
          </a:xfrm>
          <a:prstGeom prst="rect">
            <a:avLst/>
          </a:prstGeom>
        </p:spPr>
      </p:pic>
      <p:pic>
        <p:nvPicPr>
          <p:cNvPr id="19" name="Picture 18">
            <a:extLst>
              <a:ext uri="{FF2B5EF4-FFF2-40B4-BE49-F238E27FC236}">
                <a16:creationId xmlns:a16="http://schemas.microsoft.com/office/drawing/2014/main" id="{657748EF-692C-50ED-7258-BC3773FC0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0768" y="54864"/>
            <a:ext cx="2031335" cy="2680244"/>
          </a:xfrm>
          <a:prstGeom prst="rect">
            <a:avLst/>
          </a:prstGeom>
        </p:spPr>
      </p:pic>
      <p:pic>
        <p:nvPicPr>
          <p:cNvPr id="21" name="Picture 20">
            <a:extLst>
              <a:ext uri="{FF2B5EF4-FFF2-40B4-BE49-F238E27FC236}">
                <a16:creationId xmlns:a16="http://schemas.microsoft.com/office/drawing/2014/main" id="{B7B77434-175E-204F-68C0-5C38693450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3919" y="2316480"/>
            <a:ext cx="2031335" cy="1990587"/>
          </a:xfrm>
          <a:prstGeom prst="rect">
            <a:avLst/>
          </a:prstGeom>
        </p:spPr>
      </p:pic>
      <p:pic>
        <p:nvPicPr>
          <p:cNvPr id="23" name="Picture 22">
            <a:extLst>
              <a:ext uri="{FF2B5EF4-FFF2-40B4-BE49-F238E27FC236}">
                <a16:creationId xmlns:a16="http://schemas.microsoft.com/office/drawing/2014/main" id="{E10BB2BC-ABC1-BD83-3614-C4B8E137F3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473" y="4445234"/>
            <a:ext cx="2076103" cy="2441205"/>
          </a:xfrm>
          <a:prstGeom prst="rect">
            <a:avLst/>
          </a:prstGeom>
        </p:spPr>
      </p:pic>
    </p:spTree>
    <p:extLst>
      <p:ext uri="{BB962C8B-B14F-4D97-AF65-F5344CB8AC3E}">
        <p14:creationId xmlns:p14="http://schemas.microsoft.com/office/powerpoint/2010/main" val="357899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A4121561-392E-4887-9C1F-E06486064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57675-B8E2-6639-B6A9-39C6EFF0496C}"/>
              </a:ext>
            </a:extLst>
          </p:cNvPr>
          <p:cNvSpPr>
            <a:spLocks noGrp="1"/>
          </p:cNvSpPr>
          <p:nvPr>
            <p:ph type="title"/>
          </p:nvPr>
        </p:nvSpPr>
        <p:spPr>
          <a:xfrm>
            <a:off x="180753" y="153749"/>
            <a:ext cx="3962369" cy="2160573"/>
          </a:xfrm>
        </p:spPr>
        <p:txBody>
          <a:bodyPr anchor="b">
            <a:normAutofit fontScale="90000"/>
          </a:bodyPr>
          <a:lstStyle/>
          <a:p>
            <a:br>
              <a:rPr lang="en-US" sz="1900" dirty="0">
                <a:latin typeface="Modern Love" panose="04090805081005020601" pitchFamily="82" charset="0"/>
              </a:rPr>
            </a:br>
            <a:br>
              <a:rPr lang="en-US" sz="1900" dirty="0">
                <a:latin typeface="Modern Love" panose="04090805081005020601" pitchFamily="82" charset="0"/>
              </a:rPr>
            </a:br>
            <a:br>
              <a:rPr lang="en-US" sz="1900" dirty="0">
                <a:latin typeface="Modern Love" panose="04090805081005020601" pitchFamily="82" charset="0"/>
              </a:rPr>
            </a:br>
            <a:br>
              <a:rPr lang="en-US" sz="1900" dirty="0">
                <a:latin typeface="Modern Love" panose="04090805081005020601" pitchFamily="82" charset="0"/>
              </a:rPr>
            </a:br>
            <a:br>
              <a:rPr lang="en-US" sz="1900" dirty="0">
                <a:latin typeface="Modern Love" panose="04090805081005020601" pitchFamily="82" charset="0"/>
              </a:rPr>
            </a:br>
            <a:r>
              <a:rPr lang="en-US" sz="2400" dirty="0">
                <a:solidFill>
                  <a:srgbClr val="CC0099"/>
                </a:solidFill>
                <a:latin typeface="Modern Love" panose="04090805081005020601" pitchFamily="82" charset="0"/>
              </a:rPr>
              <a:t>“For Christians, it is to be a kind of fifth Gospel: to become the word of God and to manifest God empty of self and full of God.” </a:t>
            </a:r>
            <a:r>
              <a:rPr lang="en-US" sz="1400" dirty="0">
                <a:latin typeface="Modern Love" panose="04090805081005020601" pitchFamily="82" charset="0"/>
              </a:rPr>
              <a:t>Thomas Keating, </a:t>
            </a:r>
            <a:r>
              <a:rPr lang="en-US" sz="1400" i="1" dirty="0">
                <a:latin typeface="Modern Love" panose="04090805081005020601" pitchFamily="82" charset="0"/>
              </a:rPr>
              <a:t>The Human Condition</a:t>
            </a:r>
            <a:r>
              <a:rPr lang="en-US" sz="1400" dirty="0">
                <a:latin typeface="Modern Love" panose="04090805081005020601" pitchFamily="82" charset="0"/>
              </a:rPr>
              <a:t>. p. ix </a:t>
            </a:r>
            <a:r>
              <a:rPr lang="en-US" sz="1400" dirty="0">
                <a:solidFill>
                  <a:srgbClr val="3333FF"/>
                </a:solidFill>
                <a:latin typeface="Modern Love" panose="04090805081005020601" pitchFamily="82" charset="0"/>
              </a:rPr>
              <a:t>(JEB: Jesus wants me for a sunbeam.)</a:t>
            </a:r>
            <a:br>
              <a:rPr lang="en-US" sz="1900" dirty="0"/>
            </a:br>
            <a:endParaRPr lang="en-US" sz="1900" dirty="0"/>
          </a:p>
        </p:txBody>
      </p:sp>
      <p:pic>
        <p:nvPicPr>
          <p:cNvPr id="5" name="Picture 4" descr="A group of people posing for a photo&#10;&#10;AI-generated content may be incorrect.">
            <a:extLst>
              <a:ext uri="{FF2B5EF4-FFF2-40B4-BE49-F238E27FC236}">
                <a16:creationId xmlns:a16="http://schemas.microsoft.com/office/drawing/2014/main" id="{2A9E0E6A-22AA-ACC8-E0B6-785C9FB67D9F}"/>
              </a:ext>
            </a:extLst>
          </p:cNvPr>
          <p:cNvPicPr>
            <a:picLocks noChangeAspect="1"/>
          </p:cNvPicPr>
          <p:nvPr/>
        </p:nvPicPr>
        <p:blipFill>
          <a:blip r:embed="rId2">
            <a:extLst>
              <a:ext uri="{28A0092B-C50C-407E-A947-70E740481C1C}">
                <a14:useLocalDpi xmlns:a14="http://schemas.microsoft.com/office/drawing/2010/main" val="0"/>
              </a:ext>
            </a:extLst>
          </a:blip>
          <a:srcRect t="692"/>
          <a:stretch>
            <a:fillRect/>
          </a:stretch>
        </p:blipFill>
        <p:spPr>
          <a:xfrm>
            <a:off x="180753" y="2079930"/>
            <a:ext cx="3646780" cy="1771361"/>
          </a:xfrm>
          <a:prstGeom prst="rect">
            <a:avLst/>
          </a:prstGeom>
        </p:spPr>
      </p:pic>
      <p:pic>
        <p:nvPicPr>
          <p:cNvPr id="7" name="Picture 6" descr="A person with dreadlocks wearing a black suit&#10;&#10;AI-generated content may be incorrect.">
            <a:extLst>
              <a:ext uri="{FF2B5EF4-FFF2-40B4-BE49-F238E27FC236}">
                <a16:creationId xmlns:a16="http://schemas.microsoft.com/office/drawing/2014/main" id="{0F795923-259D-2AF3-1E65-FF66D335BE5A}"/>
              </a:ext>
            </a:extLst>
          </p:cNvPr>
          <p:cNvPicPr>
            <a:picLocks noChangeAspect="1"/>
          </p:cNvPicPr>
          <p:nvPr/>
        </p:nvPicPr>
        <p:blipFill>
          <a:blip r:embed="rId3">
            <a:extLst>
              <a:ext uri="{28A0092B-C50C-407E-A947-70E740481C1C}">
                <a14:useLocalDpi xmlns:a14="http://schemas.microsoft.com/office/drawing/2010/main" val="0"/>
              </a:ext>
            </a:extLst>
          </a:blip>
          <a:srcRect b="19273"/>
          <a:stretch>
            <a:fillRect/>
          </a:stretch>
        </p:blipFill>
        <p:spPr>
          <a:xfrm>
            <a:off x="180753" y="3960533"/>
            <a:ext cx="3646780" cy="2897467"/>
          </a:xfrm>
          <a:prstGeom prst="rect">
            <a:avLst/>
          </a:prstGeom>
        </p:spPr>
      </p:pic>
      <p:sp>
        <p:nvSpPr>
          <p:cNvPr id="3" name="Content Placeholder 2">
            <a:extLst>
              <a:ext uri="{FF2B5EF4-FFF2-40B4-BE49-F238E27FC236}">
                <a16:creationId xmlns:a16="http://schemas.microsoft.com/office/drawing/2014/main" id="{EC20B4BD-0751-2827-E23F-CE91E03098CC}"/>
              </a:ext>
            </a:extLst>
          </p:cNvPr>
          <p:cNvSpPr>
            <a:spLocks noGrp="1"/>
          </p:cNvSpPr>
          <p:nvPr>
            <p:ph idx="1"/>
          </p:nvPr>
        </p:nvSpPr>
        <p:spPr>
          <a:xfrm>
            <a:off x="3827533" y="153748"/>
            <a:ext cx="8328103" cy="6550503"/>
          </a:xfrm>
        </p:spPr>
        <p:txBody>
          <a:bodyPr>
            <a:noAutofit/>
          </a:bodyPr>
          <a:lstStyle/>
          <a:p>
            <a:pPr marL="0" indent="0">
              <a:buNone/>
            </a:pPr>
            <a:r>
              <a:rPr lang="en-US" sz="1600" dirty="0">
                <a:latin typeface="Garamond" panose="02020404030301010803" pitchFamily="18" charset="0"/>
              </a:rPr>
              <a:t>When I re-discovered Father Thomas, for the first time, saw the brilliance of his teachings on Centering Prayer and </a:t>
            </a:r>
            <a:r>
              <a:rPr lang="en-US" sz="1600" b="1" dirty="0">
                <a:solidFill>
                  <a:srgbClr val="3333FF"/>
                </a:solidFill>
                <a:latin typeface="Garamond" panose="02020404030301010803" pitchFamily="18" charset="0"/>
              </a:rPr>
              <a:t>receptive silence</a:t>
            </a:r>
            <a:r>
              <a:rPr lang="en-US" sz="1600" dirty="0">
                <a:latin typeface="Garamond" panose="02020404030301010803" pitchFamily="18" charset="0"/>
              </a:rPr>
              <a:t>.  Re-discovering his teachings changed everything for me, for within months, I was moved into </a:t>
            </a:r>
            <a:r>
              <a:rPr lang="en-US" sz="1600" b="1" dirty="0">
                <a:solidFill>
                  <a:srgbClr val="3333FF"/>
                </a:solidFill>
                <a:latin typeface="Garamond" panose="02020404030301010803" pitchFamily="18" charset="0"/>
              </a:rPr>
              <a:t>a receptive way of being</a:t>
            </a:r>
            <a:r>
              <a:rPr lang="en-US" sz="1600" dirty="0">
                <a:latin typeface="Garamond" panose="02020404030301010803" pitchFamily="18" charset="0"/>
              </a:rPr>
              <a:t>, where </a:t>
            </a:r>
            <a:r>
              <a:rPr lang="en-US" sz="1600" b="1" dirty="0">
                <a:solidFill>
                  <a:srgbClr val="3333FF"/>
                </a:solidFill>
                <a:latin typeface="Garamond" panose="02020404030301010803" pitchFamily="18" charset="0"/>
              </a:rPr>
              <a:t>the gift of God’s presence began visiting me in unexpected times and places.</a:t>
            </a:r>
          </a:p>
          <a:p>
            <a:pPr marL="0" indent="0">
              <a:buNone/>
            </a:pPr>
            <a:r>
              <a:rPr lang="en-US" sz="1600" dirty="0">
                <a:latin typeface="Garamond" panose="02020404030301010803" pitchFamily="18" charset="0"/>
              </a:rPr>
              <a:t>The practice of Centering Prayer was especially helpful in my work with unhoused youth on  the streets of New York City, where I was able to understand that I needed to show up for street youth in the same way that I was showing up for prayer.  My </a:t>
            </a:r>
            <a:r>
              <a:rPr lang="en-US" sz="1600" b="1" dirty="0">
                <a:solidFill>
                  <a:srgbClr val="33CCCC"/>
                </a:solidFill>
                <a:latin typeface="Garamond" panose="02020404030301010803" pitchFamily="18" charset="0"/>
              </a:rPr>
              <a:t>posture of receptivity </a:t>
            </a:r>
            <a:r>
              <a:rPr lang="en-US" sz="1600" dirty="0">
                <a:latin typeface="Garamond" panose="02020404030301010803" pitchFamily="18" charset="0"/>
              </a:rPr>
              <a:t>allowed me to </a:t>
            </a:r>
            <a:r>
              <a:rPr lang="en-US" sz="1600" b="1" dirty="0">
                <a:solidFill>
                  <a:srgbClr val="33CCCC"/>
                </a:solidFill>
                <a:latin typeface="Garamond" panose="02020404030301010803" pitchFamily="18" charset="0"/>
              </a:rPr>
              <a:t>bear witness to the pain of the world in a new way.  My being okay with putting all I knew aside and being in the state of contemplative not-knowing, helped me to not get in the way, so that the Divine could be the one who initiates action</a:t>
            </a:r>
            <a:r>
              <a:rPr lang="en-US" sz="1600" dirty="0">
                <a:latin typeface="Garamond" panose="02020404030301010803" pitchFamily="18" charset="0"/>
              </a:rPr>
              <a:t>.  Ultimately it helped me to understand that “</a:t>
            </a:r>
            <a:r>
              <a:rPr lang="en-US" sz="1600" b="1" dirty="0">
                <a:solidFill>
                  <a:srgbClr val="33CCCC"/>
                </a:solidFill>
                <a:latin typeface="Garamond" panose="02020404030301010803" pitchFamily="18" charset="0"/>
              </a:rPr>
              <a:t>prayer and activity are not enemies</a:t>
            </a:r>
            <a:r>
              <a:rPr lang="en-US" sz="1600" dirty="0">
                <a:latin typeface="Garamond" panose="02020404030301010803" pitchFamily="18" charset="0"/>
              </a:rPr>
              <a:t>” and that our </a:t>
            </a:r>
            <a:r>
              <a:rPr lang="en-US" sz="1600" b="1" dirty="0">
                <a:solidFill>
                  <a:srgbClr val="33CCCC"/>
                </a:solidFill>
                <a:latin typeface="Garamond" panose="02020404030301010803" pitchFamily="18" charset="0"/>
              </a:rPr>
              <a:t>actions</a:t>
            </a:r>
            <a:r>
              <a:rPr lang="en-US" sz="1600" dirty="0">
                <a:latin typeface="Garamond" panose="02020404030301010803" pitchFamily="18" charset="0"/>
              </a:rPr>
              <a:t>, especially actions for healing and justice, </a:t>
            </a:r>
            <a:r>
              <a:rPr lang="en-US" sz="1600" b="1" dirty="0">
                <a:solidFill>
                  <a:srgbClr val="33CCCC"/>
                </a:solidFill>
                <a:latin typeface="Garamond" panose="02020404030301010803" pitchFamily="18" charset="0"/>
              </a:rPr>
              <a:t>when done in this contemplative way can unite contemplation and action and become </a:t>
            </a:r>
            <a:r>
              <a:rPr lang="en-US" sz="1600" b="1" u="sng" dirty="0">
                <a:solidFill>
                  <a:srgbClr val="33CCCC"/>
                </a:solidFill>
                <a:latin typeface="Garamond" panose="02020404030301010803" pitchFamily="18" charset="0"/>
              </a:rPr>
              <a:t>engaged contemplation</a:t>
            </a:r>
            <a:r>
              <a:rPr lang="en-US" sz="1600" dirty="0">
                <a:latin typeface="Garamond" panose="02020404030301010803" pitchFamily="18" charset="0"/>
              </a:rPr>
              <a:t>. </a:t>
            </a:r>
            <a:r>
              <a:rPr lang="en-US" sz="1200" dirty="0">
                <a:latin typeface="Garamond" panose="02020404030301010803" pitchFamily="18" charset="0"/>
              </a:rPr>
              <a:t>Adam Bucko, “Foreword,” Thomas Keating, </a:t>
            </a:r>
            <a:r>
              <a:rPr lang="en-US" sz="1200" i="1" dirty="0">
                <a:latin typeface="Garamond" panose="02020404030301010803" pitchFamily="18" charset="0"/>
              </a:rPr>
              <a:t>God Is All In All; An Evolution of the Contemplative Spiritual Journey</a:t>
            </a:r>
            <a:r>
              <a:rPr lang="en-US" sz="1200" dirty="0">
                <a:latin typeface="Garamond" panose="02020404030301010803" pitchFamily="18" charset="0"/>
              </a:rPr>
              <a:t>, posthumously published book of Keating’s talk given at the 2012 Annual Conference of Contemplative Outreach in Snowmass Colorado, p. xvii</a:t>
            </a:r>
          </a:p>
          <a:p>
            <a:pPr marL="0" indent="0">
              <a:buNone/>
            </a:pPr>
            <a:r>
              <a:rPr lang="en-US" sz="1600" dirty="0">
                <a:latin typeface="Garamond" panose="02020404030301010803" pitchFamily="18" charset="0"/>
              </a:rPr>
              <a:t>Especially in the last couple of years of his life, sometimes one got a feeling that his joke, </a:t>
            </a:r>
            <a:r>
              <a:rPr lang="en-US" sz="1600" b="1" dirty="0">
                <a:solidFill>
                  <a:srgbClr val="33CCCC"/>
                </a:solidFill>
                <a:latin typeface="Garamond" panose="02020404030301010803" pitchFamily="18" charset="0"/>
              </a:rPr>
              <a:t>“I am trying to forget about myself,” </a:t>
            </a:r>
            <a:r>
              <a:rPr lang="en-US" sz="1600" dirty="0">
                <a:latin typeface="Garamond" panose="02020404030301010803" pitchFamily="18" charset="0"/>
              </a:rPr>
              <a:t>had been realized, as there seemed to be </a:t>
            </a:r>
            <a:r>
              <a:rPr lang="en-US" sz="1600" dirty="0">
                <a:solidFill>
                  <a:srgbClr val="33CCCC"/>
                </a:solidFill>
                <a:latin typeface="Garamond" panose="02020404030301010803" pitchFamily="18" charset="0"/>
              </a:rPr>
              <a:t>very little left of ‘him.’ What was visible, instead, was a transparent frame through which the Holy Presence could shine</a:t>
            </a:r>
            <a:r>
              <a:rPr lang="en-US" sz="1600" dirty="0">
                <a:latin typeface="Garamond" panose="02020404030301010803" pitchFamily="18" charset="0"/>
              </a:rPr>
              <a:t>…..May his words infuse you with courage to say “yes” to </a:t>
            </a:r>
            <a:r>
              <a:rPr lang="en-US" sz="1600" b="1" dirty="0">
                <a:solidFill>
                  <a:srgbClr val="33CCCC"/>
                </a:solidFill>
                <a:latin typeface="Garamond" panose="02020404030301010803" pitchFamily="18" charset="0"/>
              </a:rPr>
              <a:t>becoming God’s partner in transfiguring this world</a:t>
            </a:r>
            <a:r>
              <a:rPr lang="en-US" sz="1600" dirty="0">
                <a:latin typeface="Garamond" panose="02020404030301010803" pitchFamily="18" charset="0"/>
              </a:rPr>
              <a:t>. p. xix</a:t>
            </a:r>
          </a:p>
          <a:p>
            <a:pPr marL="0" indent="0">
              <a:buNone/>
            </a:pPr>
            <a:r>
              <a:rPr lang="en-US" sz="1600" dirty="0">
                <a:latin typeface="Garamond" panose="02020404030301010803" pitchFamily="18" charset="0"/>
              </a:rPr>
              <a:t>From the introduction: “The editors offer you our prayerful support as you </a:t>
            </a:r>
            <a:r>
              <a:rPr lang="en-US" sz="1600" b="1" dirty="0">
                <a:solidFill>
                  <a:srgbClr val="3333FF"/>
                </a:solidFill>
                <a:latin typeface="Garamond" panose="02020404030301010803" pitchFamily="18" charset="0"/>
              </a:rPr>
              <a:t>consent</a:t>
            </a:r>
            <a:r>
              <a:rPr lang="en-US" sz="1600" dirty="0">
                <a:latin typeface="Garamond" panose="02020404030301010803" pitchFamily="18" charset="0"/>
              </a:rPr>
              <a:t> ever deeper to the </a:t>
            </a:r>
            <a:r>
              <a:rPr lang="en-US" sz="1600" b="1" dirty="0">
                <a:solidFill>
                  <a:srgbClr val="3333FF"/>
                </a:solidFill>
                <a:latin typeface="Garamond" panose="02020404030301010803" pitchFamily="18" charset="0"/>
              </a:rPr>
              <a:t>presence</a:t>
            </a:r>
            <a:r>
              <a:rPr lang="en-US" sz="1600" dirty="0">
                <a:latin typeface="Garamond" panose="02020404030301010803" pitchFamily="18" charset="0"/>
              </a:rPr>
              <a:t> and </a:t>
            </a:r>
            <a:r>
              <a:rPr lang="en-US" sz="1600" b="1" dirty="0">
                <a:solidFill>
                  <a:srgbClr val="3333FF"/>
                </a:solidFill>
                <a:latin typeface="Garamond" panose="02020404030301010803" pitchFamily="18" charset="0"/>
              </a:rPr>
              <a:t>action</a:t>
            </a:r>
            <a:r>
              <a:rPr lang="en-US" sz="1600" dirty="0">
                <a:latin typeface="Garamond" panose="02020404030301010803" pitchFamily="18" charset="0"/>
              </a:rPr>
              <a:t> of God – </a:t>
            </a:r>
            <a:r>
              <a:rPr lang="en-US" sz="1600" b="1" dirty="0">
                <a:solidFill>
                  <a:srgbClr val="3333FF"/>
                </a:solidFill>
                <a:latin typeface="Garamond" panose="02020404030301010803" pitchFamily="18" charset="0"/>
              </a:rPr>
              <a:t>dying to a limited separate-self </a:t>
            </a:r>
            <a:r>
              <a:rPr lang="en-US" sz="1600" dirty="0">
                <a:latin typeface="Garamond" panose="02020404030301010803" pitchFamily="18" charset="0"/>
              </a:rPr>
              <a:t>sense and becoming </a:t>
            </a:r>
            <a:r>
              <a:rPr lang="en-US" sz="1600" b="1" dirty="0">
                <a:solidFill>
                  <a:srgbClr val="3333FF"/>
                </a:solidFill>
                <a:latin typeface="Garamond" panose="02020404030301010803" pitchFamily="18" charset="0"/>
              </a:rPr>
              <a:t>deified</a:t>
            </a:r>
            <a:r>
              <a:rPr lang="en-US" sz="1600" dirty="0">
                <a:latin typeface="Garamond" panose="02020404030301010803" pitchFamily="18" charset="0"/>
              </a:rPr>
              <a:t> in Christ.  May you be blessed with </a:t>
            </a:r>
            <a:r>
              <a:rPr lang="en-US" sz="1600" b="1" dirty="0">
                <a:solidFill>
                  <a:srgbClr val="3333FF"/>
                </a:solidFill>
                <a:latin typeface="Garamond" panose="02020404030301010803" pitchFamily="18" charset="0"/>
              </a:rPr>
              <a:t>grace in place of grace as your grow in humility </a:t>
            </a:r>
            <a:r>
              <a:rPr lang="en-US" sz="1600" dirty="0">
                <a:latin typeface="Garamond" panose="02020404030301010803" pitchFamily="18" charset="0"/>
              </a:rPr>
              <a:t>to experience the grandeur of life and welcome it in all its many phases. May you be </a:t>
            </a:r>
            <a:r>
              <a:rPr lang="en-US" sz="1600" b="1" dirty="0">
                <a:solidFill>
                  <a:srgbClr val="3333FF"/>
                </a:solidFill>
                <a:latin typeface="Garamond" panose="02020404030301010803" pitchFamily="18" charset="0"/>
              </a:rPr>
              <a:t>transformed</a:t>
            </a:r>
            <a:r>
              <a:rPr lang="en-US" sz="1600" dirty="0">
                <a:latin typeface="Garamond" panose="02020404030301010803" pitchFamily="18" charset="0"/>
              </a:rPr>
              <a:t> in Christ for the </a:t>
            </a:r>
            <a:r>
              <a:rPr lang="en-US" sz="1600" b="1" dirty="0">
                <a:solidFill>
                  <a:srgbClr val="3333FF"/>
                </a:solidFill>
                <a:latin typeface="Garamond" panose="02020404030301010803" pitchFamily="18" charset="0"/>
              </a:rPr>
              <a:t>greater good of all creation</a:t>
            </a:r>
            <a:r>
              <a:rPr lang="en-US" sz="1600" dirty="0">
                <a:latin typeface="Garamond" panose="02020404030301010803" pitchFamily="18" charset="0"/>
              </a:rPr>
              <a:t>. </a:t>
            </a:r>
            <a:r>
              <a:rPr lang="en-US" sz="1600" b="1" dirty="0">
                <a:solidFill>
                  <a:srgbClr val="3333FF"/>
                </a:solidFill>
                <a:latin typeface="Garamond" panose="02020404030301010803" pitchFamily="18" charset="0"/>
              </a:rPr>
              <a:t>We are not our own; we belong to everyone else</a:t>
            </a:r>
            <a:r>
              <a:rPr lang="en-US" sz="1600" dirty="0">
                <a:latin typeface="Garamond" panose="02020404030301010803" pitchFamily="18" charset="0"/>
              </a:rPr>
              <a:t>.” p. xi</a:t>
            </a:r>
          </a:p>
          <a:p>
            <a:pPr marL="0" indent="0">
              <a:buNone/>
            </a:pPr>
            <a:r>
              <a:rPr lang="en-US" sz="1600" dirty="0">
                <a:latin typeface="Garamond" panose="02020404030301010803" pitchFamily="18" charset="0"/>
              </a:rPr>
              <a:t>Bucko in </a:t>
            </a:r>
            <a:r>
              <a:rPr lang="en-US" sz="1600" i="1" dirty="0">
                <a:latin typeface="Garamond" panose="02020404030301010803" pitchFamily="18" charset="0"/>
              </a:rPr>
              <a:t>The Mendicant </a:t>
            </a:r>
            <a:r>
              <a:rPr lang="en-US" sz="1600" dirty="0">
                <a:latin typeface="Garamond" panose="02020404030301010803" pitchFamily="18" charset="0"/>
              </a:rPr>
              <a:t>(summer, 2025, CAC):The Christian contemplative movement started with Jesus withdrawing into solitude and then returning to live out what he saw and heard in that quiet place.</a:t>
            </a:r>
          </a:p>
        </p:txBody>
      </p:sp>
      <p:pic>
        <p:nvPicPr>
          <p:cNvPr id="4" name="Picture 3">
            <a:extLst>
              <a:ext uri="{FF2B5EF4-FFF2-40B4-BE49-F238E27FC236}">
                <a16:creationId xmlns:a16="http://schemas.microsoft.com/office/drawing/2014/main" id="{BC64F148-7080-13E2-0E01-575BA710B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764" y="433719"/>
            <a:ext cx="579392" cy="384887"/>
          </a:xfrm>
          <a:prstGeom prst="rect">
            <a:avLst/>
          </a:prstGeom>
        </p:spPr>
      </p:pic>
    </p:spTree>
    <p:extLst>
      <p:ext uri="{BB962C8B-B14F-4D97-AF65-F5344CB8AC3E}">
        <p14:creationId xmlns:p14="http://schemas.microsoft.com/office/powerpoint/2010/main" val="3425760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1B42D-DA7A-2AD5-9CD7-73AD57044548}"/>
              </a:ext>
            </a:extLst>
          </p:cNvPr>
          <p:cNvSpPr>
            <a:spLocks noGrp="1"/>
          </p:cNvSpPr>
          <p:nvPr>
            <p:ph type="title"/>
          </p:nvPr>
        </p:nvSpPr>
        <p:spPr>
          <a:xfrm>
            <a:off x="234669" y="139337"/>
            <a:ext cx="11773912" cy="2097904"/>
          </a:xfrm>
        </p:spPr>
        <p:txBody>
          <a:bodyPr>
            <a:normAutofit fontScale="90000"/>
          </a:bodyPr>
          <a:lstStyle/>
          <a:p>
            <a:r>
              <a:rPr lang="en-US" sz="3600" dirty="0">
                <a:solidFill>
                  <a:srgbClr val="336699"/>
                </a:solidFill>
                <a:latin typeface="Modern Love" panose="04090805081005020601" pitchFamily="82" charset="0"/>
                <a:ea typeface="Aptos" panose="020B0004020202020204" pitchFamily="34" charset="0"/>
                <a:cs typeface="Times New Roman" panose="02020603050405020304" pitchFamily="18" charset="0"/>
              </a:rPr>
              <a:t>Away from a distant, male gendered being sitting up there in the heavens.   </a:t>
            </a:r>
            <a:r>
              <a:rPr lang="en-US" b="1" i="1" dirty="0">
                <a:solidFill>
                  <a:srgbClr val="336699"/>
                </a:solidFill>
                <a:latin typeface="Papyrus" panose="03070502060502030205" pitchFamily="66" charset="0"/>
                <a:ea typeface="Aptos" panose="020B0004020202020204" pitchFamily="34" charset="0"/>
                <a:cs typeface="Times New Roman" panose="02020603050405020304" pitchFamily="18" charset="0"/>
              </a:rPr>
              <a:t>“</a:t>
            </a:r>
            <a:r>
              <a:rPr lang="en-US" b="1" i="1" dirty="0">
                <a:solidFill>
                  <a:srgbClr val="990033"/>
                </a:solidFill>
                <a:latin typeface="Papyrus" panose="03070502060502030205" pitchFamily="66" charset="0"/>
              </a:rPr>
              <a:t>the consequences of an externalized deity that becomes replaced by ideological absolutes.” </a:t>
            </a:r>
            <a:r>
              <a:rPr lang="en-US" sz="1600" b="1" dirty="0">
                <a:solidFill>
                  <a:srgbClr val="990033"/>
                </a:solidFill>
                <a:latin typeface="Garamond" panose="02020404030301010803" pitchFamily="18" charset="0"/>
              </a:rPr>
              <a:t>(Delio’s blog 3/20/26)</a:t>
            </a:r>
          </a:p>
        </p:txBody>
      </p:sp>
      <p:sp>
        <p:nvSpPr>
          <p:cNvPr id="3" name="Content Placeholder 2">
            <a:extLst>
              <a:ext uri="{FF2B5EF4-FFF2-40B4-BE49-F238E27FC236}">
                <a16:creationId xmlns:a16="http://schemas.microsoft.com/office/drawing/2014/main" id="{601ACB5F-2549-17E6-D6C6-F048B8A68753}"/>
              </a:ext>
            </a:extLst>
          </p:cNvPr>
          <p:cNvSpPr>
            <a:spLocks noGrp="1"/>
          </p:cNvSpPr>
          <p:nvPr>
            <p:ph sz="half" idx="1"/>
          </p:nvPr>
        </p:nvSpPr>
        <p:spPr>
          <a:xfrm>
            <a:off x="473529" y="2237241"/>
            <a:ext cx="7416206" cy="4351338"/>
          </a:xfrm>
        </p:spPr>
        <p:txBody>
          <a:bodyPr>
            <a:normAutofit fontScale="55000" lnSpcReduction="20000"/>
          </a:bodyPr>
          <a:lstStyle/>
          <a:p>
            <a:pPr marL="0" indent="0">
              <a:buNone/>
            </a:pPr>
            <a:endParaRPr lang="en-US" sz="3300" dirty="0">
              <a:latin typeface="Garamond" panose="02020404030301010803" pitchFamily="18" charset="0"/>
              <a:ea typeface="Aptos" panose="020B0004020202020204" pitchFamily="34" charset="0"/>
              <a:cs typeface="Times New Roman" panose="02020603050405020304" pitchFamily="18" charset="0"/>
            </a:endParaRPr>
          </a:p>
          <a:p>
            <a:pPr marL="0" indent="0">
              <a:buNone/>
            </a:pPr>
            <a:endParaRPr lang="en-US" sz="3300" dirty="0">
              <a:latin typeface="Garamond" panose="02020404030301010803" pitchFamily="18" charset="0"/>
              <a:ea typeface="Aptos" panose="020B0004020202020204" pitchFamily="34" charset="0"/>
              <a:cs typeface="Times New Roman" panose="02020603050405020304" pitchFamily="18" charset="0"/>
            </a:endParaRPr>
          </a:p>
          <a:p>
            <a:pPr marL="0" indent="0">
              <a:buNone/>
            </a:pPr>
            <a:r>
              <a:rPr lang="en-US" sz="3300" dirty="0">
                <a:latin typeface="Garamond" panose="02020404030301010803" pitchFamily="18" charset="0"/>
                <a:ea typeface="Aptos" panose="020B0004020202020204" pitchFamily="34" charset="0"/>
                <a:cs typeface="Times New Roman" panose="02020603050405020304" pitchFamily="18" charset="0"/>
              </a:rPr>
              <a:t>“Thomas Keating departed radically from the presentation of God we met in his earlier teaching.  In the 1980s, when Thomas’s first books and videos were beginning to appear, God was still very much framed within </a:t>
            </a:r>
            <a:r>
              <a:rPr lang="en-US" sz="3300" b="1" dirty="0">
                <a:latin typeface="Garamond" panose="02020404030301010803" pitchFamily="18" charset="0"/>
                <a:ea typeface="Aptos" panose="020B0004020202020204" pitchFamily="34" charset="0"/>
                <a:cs typeface="Times New Roman" panose="02020603050405020304" pitchFamily="18" charset="0"/>
              </a:rPr>
              <a:t>the classic Western model</a:t>
            </a:r>
            <a:r>
              <a:rPr lang="en-US" sz="3300" dirty="0">
                <a:latin typeface="Garamond" panose="02020404030301010803" pitchFamily="18" charset="0"/>
                <a:ea typeface="Aptos" panose="020B0004020202020204" pitchFamily="34" charset="0"/>
                <a:cs typeface="Times New Roman" panose="02020603050405020304" pitchFamily="18" charset="0"/>
              </a:rPr>
              <a:t>. God was always “he,” a father figure, and Thomas’s initial focus during the earlier years of his teaching was to shift that image </a:t>
            </a:r>
            <a:r>
              <a:rPr lang="en-US" sz="3300" b="1" dirty="0">
                <a:solidFill>
                  <a:srgbClr val="336699"/>
                </a:solidFill>
                <a:latin typeface="Garamond" panose="02020404030301010803" pitchFamily="18" charset="0"/>
                <a:ea typeface="Aptos" panose="020B0004020202020204" pitchFamily="34" charset="0"/>
                <a:cs typeface="Times New Roman" panose="02020603050405020304" pitchFamily="18" charset="0"/>
              </a:rPr>
              <a:t>away from a </a:t>
            </a:r>
            <a:r>
              <a:rPr lang="en-US" sz="3300" b="1" dirty="0">
                <a:solidFill>
                  <a:srgbClr val="A50021"/>
                </a:solidFill>
                <a:latin typeface="Garamond" panose="02020404030301010803" pitchFamily="18" charset="0"/>
                <a:ea typeface="Aptos" panose="020B0004020202020204" pitchFamily="34" charset="0"/>
                <a:cs typeface="Times New Roman" panose="02020603050405020304" pitchFamily="18" charset="0"/>
              </a:rPr>
              <a:t>fearsome father – the wrathful God who has caused so much misery and woundedness </a:t>
            </a:r>
            <a:r>
              <a:rPr lang="en-US" sz="3300" dirty="0">
                <a:solidFill>
                  <a:srgbClr val="A50021"/>
                </a:solidFill>
                <a:latin typeface="Garamond" panose="02020404030301010803" pitchFamily="18" charset="0"/>
                <a:ea typeface="Aptos" panose="020B0004020202020204" pitchFamily="34" charset="0"/>
                <a:cs typeface="Times New Roman" panose="02020603050405020304" pitchFamily="18" charset="0"/>
              </a:rPr>
              <a:t>for Western seekers – to a </a:t>
            </a:r>
            <a:r>
              <a:rPr lang="en-US" sz="3300" b="1" dirty="0">
                <a:solidFill>
                  <a:srgbClr val="A50021"/>
                </a:solidFill>
                <a:latin typeface="Garamond" panose="02020404030301010803" pitchFamily="18" charset="0"/>
                <a:ea typeface="Aptos" panose="020B0004020202020204" pitchFamily="34" charset="0"/>
                <a:cs typeface="Times New Roman" panose="02020603050405020304" pitchFamily="18" charset="0"/>
              </a:rPr>
              <a:t>“divine therapist”; supportive, trustworthy, and a hundred percent behind us in our journey of transformation</a:t>
            </a:r>
            <a:r>
              <a:rPr lang="en-US" dirty="0">
                <a:latin typeface="Garamond" panose="02020404030301010803" pitchFamily="18" charset="0"/>
                <a:ea typeface="Aptos" panose="020B0004020202020204" pitchFamily="34" charset="0"/>
                <a:cs typeface="Times New Roman" panose="02020603050405020304" pitchFamily="18" charset="0"/>
              </a:rPr>
              <a:t>.” Bourgeault, </a:t>
            </a:r>
            <a:r>
              <a:rPr lang="en-US" i="1" dirty="0">
                <a:latin typeface="Garamond" panose="02020404030301010803" pitchFamily="18" charset="0"/>
                <a:ea typeface="Aptos" panose="020B0004020202020204" pitchFamily="34" charset="0"/>
                <a:cs typeface="Times New Roman" panose="02020603050405020304" pitchFamily="18" charset="0"/>
              </a:rPr>
              <a:t>Thomas Keating</a:t>
            </a:r>
            <a:r>
              <a:rPr lang="en-US" dirty="0">
                <a:latin typeface="Garamond" panose="02020404030301010803" pitchFamily="18" charset="0"/>
                <a:ea typeface="Aptos" panose="020B0004020202020204" pitchFamily="34" charset="0"/>
                <a:cs typeface="Times New Roman" panose="02020603050405020304" pitchFamily="18" charset="0"/>
              </a:rPr>
              <a:t>, p. 68</a:t>
            </a:r>
            <a:endParaRPr lang="en-US" dirty="0"/>
          </a:p>
          <a:p>
            <a:pPr marL="0" indent="0">
              <a:buNone/>
            </a:pPr>
            <a:r>
              <a:rPr lang="en-US" sz="3300" dirty="0">
                <a:latin typeface="Garamond" panose="02020404030301010803" pitchFamily="18" charset="0"/>
                <a:ea typeface="Aptos" panose="020B0004020202020204" pitchFamily="34" charset="0"/>
                <a:cs typeface="Times New Roman" panose="02020603050405020304" pitchFamily="18" charset="0"/>
              </a:rPr>
              <a:t>“Now, at the end of the journey, Thomas is in a very different place.  </a:t>
            </a:r>
            <a:r>
              <a:rPr lang="en-US" sz="3300" b="1" dirty="0">
                <a:solidFill>
                  <a:srgbClr val="990033"/>
                </a:solidFill>
                <a:latin typeface="Garamond" panose="02020404030301010803" pitchFamily="18" charset="0"/>
                <a:ea typeface="Aptos" panose="020B0004020202020204" pitchFamily="34" charset="0"/>
                <a:cs typeface="Times New Roman" panose="02020603050405020304" pitchFamily="18" charset="0"/>
              </a:rPr>
              <a:t>God coinheres, interpenetrates everything</a:t>
            </a:r>
            <a:r>
              <a:rPr lang="en-US" sz="3300" dirty="0">
                <a:latin typeface="Garamond" panose="02020404030301010803" pitchFamily="18" charset="0"/>
                <a:ea typeface="Aptos" panose="020B0004020202020204" pitchFamily="34" charset="0"/>
                <a:cs typeface="Times New Roman" panose="02020603050405020304" pitchFamily="18" charset="0"/>
              </a:rPr>
              <a:t>, the ocean-in-drop and drop-in-ocean constantly exchanging in </a:t>
            </a:r>
            <a:r>
              <a:rPr lang="en-US" sz="3300" dirty="0">
                <a:solidFill>
                  <a:srgbClr val="990033"/>
                </a:solidFill>
                <a:latin typeface="Garamond" panose="02020404030301010803" pitchFamily="18" charset="0"/>
                <a:ea typeface="Aptos" panose="020B0004020202020204" pitchFamily="34" charset="0"/>
                <a:cs typeface="Times New Roman" panose="02020603050405020304" pitchFamily="18" charset="0"/>
              </a:rPr>
              <a:t>a dance of endless fecundity.  </a:t>
            </a:r>
            <a:r>
              <a:rPr lang="en-US" sz="3300" b="1" dirty="0">
                <a:solidFill>
                  <a:srgbClr val="990033"/>
                </a:solidFill>
                <a:latin typeface="Garamond" panose="02020404030301010803" pitchFamily="18" charset="0"/>
                <a:ea typeface="Aptos" panose="020B0004020202020204" pitchFamily="34" charset="0"/>
                <a:cs typeface="Times New Roman" panose="02020603050405020304" pitchFamily="18" charset="0"/>
              </a:rPr>
              <a:t>God is not the ‘author’ of creation, removed and overarching; </a:t>
            </a:r>
            <a:r>
              <a:rPr lang="en-US" sz="3300" b="1" i="1" dirty="0">
                <a:solidFill>
                  <a:srgbClr val="990033"/>
                </a:solidFill>
                <a:latin typeface="Garamond" panose="02020404030301010803" pitchFamily="18" charset="0"/>
                <a:ea typeface="Aptos" panose="020B0004020202020204" pitchFamily="34" charset="0"/>
                <a:cs typeface="Times New Roman" panose="02020603050405020304" pitchFamily="18" charset="0"/>
              </a:rPr>
              <a:t>the whole thing is God</a:t>
            </a:r>
            <a:r>
              <a:rPr lang="en-US" sz="3300" b="1" dirty="0">
                <a:solidFill>
                  <a:srgbClr val="990033"/>
                </a:solidFill>
                <a:latin typeface="Garamond" panose="02020404030301010803" pitchFamily="18" charset="0"/>
                <a:ea typeface="Aptos" panose="020B0004020202020204" pitchFamily="34" charset="0"/>
                <a:cs typeface="Times New Roman" panose="02020603050405020304" pitchFamily="18" charset="0"/>
              </a:rPr>
              <a:t>.   There is not a single place in all creation where God is not, because God is creation itself, endlessly outpouring, endlessly receiving itself back</a:t>
            </a:r>
            <a:r>
              <a:rPr lang="en-US" sz="3300" dirty="0">
                <a:solidFill>
                  <a:srgbClr val="990033"/>
                </a:solidFill>
                <a:latin typeface="Garamond" panose="02020404030301010803" pitchFamily="18" charset="0"/>
                <a:ea typeface="Aptos" panose="020B0004020202020204" pitchFamily="34" charset="0"/>
                <a:cs typeface="Times New Roman" panose="02020603050405020304" pitchFamily="18" charset="0"/>
              </a:rPr>
              <a:t>.” </a:t>
            </a:r>
          </a:p>
          <a:p>
            <a:pPr marL="0" indent="0">
              <a:buNone/>
            </a:pPr>
            <a:r>
              <a:rPr lang="en-US" sz="2500" dirty="0">
                <a:effectLst/>
                <a:latin typeface="Garamond" panose="02020404030301010803" pitchFamily="18" charset="0"/>
                <a:ea typeface="Aptos" panose="020B0004020202020204" pitchFamily="34" charset="0"/>
                <a:cs typeface="Times New Roman" panose="02020603050405020304" pitchFamily="18" charset="0"/>
              </a:rPr>
              <a:t>Bourgeault, </a:t>
            </a:r>
            <a:r>
              <a:rPr lang="en-US" sz="2500" i="1" dirty="0">
                <a:effectLst/>
                <a:latin typeface="Garamond" panose="02020404030301010803" pitchFamily="18" charset="0"/>
                <a:ea typeface="Aptos" panose="020B0004020202020204" pitchFamily="34" charset="0"/>
                <a:cs typeface="Times New Roman" panose="02020603050405020304" pitchFamily="18" charset="0"/>
              </a:rPr>
              <a:t>Thomas Keating</a:t>
            </a:r>
            <a:r>
              <a:rPr lang="en-US" sz="2500" dirty="0">
                <a:effectLst/>
                <a:latin typeface="Garamond" panose="02020404030301010803" pitchFamily="18" charset="0"/>
                <a:ea typeface="Aptos" panose="020B0004020202020204" pitchFamily="34" charset="0"/>
                <a:cs typeface="Times New Roman" panose="02020603050405020304" pitchFamily="18" charset="0"/>
              </a:rPr>
              <a:t>, </a:t>
            </a:r>
            <a:r>
              <a:rPr lang="en-US" sz="2500" dirty="0">
                <a:latin typeface="Garamond" panose="02020404030301010803" pitchFamily="18" charset="0"/>
                <a:ea typeface="Aptos" panose="020B0004020202020204" pitchFamily="34" charset="0"/>
                <a:cs typeface="Times New Roman" panose="02020603050405020304" pitchFamily="18" charset="0"/>
              </a:rPr>
              <a:t>p</a:t>
            </a:r>
            <a:r>
              <a:rPr lang="en-US" sz="2500" dirty="0">
                <a:effectLst/>
                <a:latin typeface="Garamond" panose="02020404030301010803" pitchFamily="18" charset="0"/>
                <a:ea typeface="Aptos" panose="020B0004020202020204" pitchFamily="34" charset="0"/>
                <a:cs typeface="Times New Roman" panose="02020603050405020304" pitchFamily="18" charset="0"/>
              </a:rPr>
              <a:t>p, 68-69</a:t>
            </a:r>
          </a:p>
          <a:p>
            <a:pPr marL="0" indent="0">
              <a:buNone/>
            </a:pPr>
            <a:endParaRPr lang="en-US" dirty="0"/>
          </a:p>
        </p:txBody>
      </p:sp>
      <p:pic>
        <p:nvPicPr>
          <p:cNvPr id="5" name="Content Placeholder 4" descr="A painting of two men holding a cross&#10;&#10;AI-generated content may be incorrect.">
            <a:extLst>
              <a:ext uri="{FF2B5EF4-FFF2-40B4-BE49-F238E27FC236}">
                <a16:creationId xmlns:a16="http://schemas.microsoft.com/office/drawing/2014/main" id="{75D51248-682F-6B28-A040-8961400F7D7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2668" b="-2"/>
          <a:stretch>
            <a:fillRect/>
          </a:stretch>
        </p:blipFill>
        <p:spPr>
          <a:xfrm>
            <a:off x="8339355" y="2237241"/>
            <a:ext cx="3379116" cy="4351338"/>
          </a:xfrm>
          <a:prstGeom prst="rect">
            <a:avLst/>
          </a:prstGeom>
          <a:effectLst>
            <a:outerShdw blurRad="127000" dist="50800" dir="10800000" sx="99000" sy="99000" algn="r" rotWithShape="0">
              <a:prstClr val="black">
                <a:alpha val="40000"/>
              </a:prstClr>
            </a:outerShdw>
          </a:effectLst>
        </p:spPr>
      </p:pic>
      <p:pic>
        <p:nvPicPr>
          <p:cNvPr id="4" name="Picture 3">
            <a:extLst>
              <a:ext uri="{FF2B5EF4-FFF2-40B4-BE49-F238E27FC236}">
                <a16:creationId xmlns:a16="http://schemas.microsoft.com/office/drawing/2014/main" id="{799E1868-FC95-DDA4-414D-0E7198C09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6985" y="1186112"/>
            <a:ext cx="884883" cy="756557"/>
          </a:xfrm>
          <a:prstGeom prst="rect">
            <a:avLst/>
          </a:prstGeom>
        </p:spPr>
      </p:pic>
    </p:spTree>
    <p:extLst>
      <p:ext uri="{BB962C8B-B14F-4D97-AF65-F5344CB8AC3E}">
        <p14:creationId xmlns:p14="http://schemas.microsoft.com/office/powerpoint/2010/main" val="3688837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A1BB-FA76-C6D2-8E42-C21686412975}"/>
              </a:ext>
            </a:extLst>
          </p:cNvPr>
          <p:cNvSpPr>
            <a:spLocks noGrp="1"/>
          </p:cNvSpPr>
          <p:nvPr>
            <p:ph type="title"/>
          </p:nvPr>
        </p:nvSpPr>
        <p:spPr>
          <a:xfrm>
            <a:off x="163285" y="106137"/>
            <a:ext cx="11756571" cy="1694996"/>
          </a:xfrm>
        </p:spPr>
        <p:txBody>
          <a:bodyPr>
            <a:noAutofit/>
          </a:bodyPr>
          <a:lstStyle/>
          <a:p>
            <a:r>
              <a:rPr lang="en-US" sz="4000" b="1" i="1" dirty="0">
                <a:solidFill>
                  <a:srgbClr val="0033CC"/>
                </a:solidFill>
                <a:latin typeface="Modern Love" panose="04090805081005020601" pitchFamily="82" charset="0"/>
                <a:ea typeface="Aptos" panose="020B0004020202020204" pitchFamily="34" charset="0"/>
                <a:cs typeface="Times New Roman" panose="02020603050405020304" pitchFamily="18" charset="0"/>
              </a:rPr>
              <a:t>The whole thing is God</a:t>
            </a:r>
            <a:r>
              <a:rPr lang="en-US" sz="4000" b="1" dirty="0">
                <a:solidFill>
                  <a:srgbClr val="0033CC"/>
                </a:solidFill>
                <a:latin typeface="Modern Love" panose="04090805081005020601" pitchFamily="82" charset="0"/>
                <a:ea typeface="Aptos" panose="020B0004020202020204" pitchFamily="34" charset="0"/>
                <a:cs typeface="Times New Roman" panose="02020603050405020304" pitchFamily="18" charset="0"/>
              </a:rPr>
              <a:t>.   There is not a single place in all creation where God is not, because God is creation itself</a:t>
            </a:r>
            <a:endParaRPr lang="en-US" sz="4000" dirty="0"/>
          </a:p>
        </p:txBody>
      </p:sp>
      <p:sp>
        <p:nvSpPr>
          <p:cNvPr id="3" name="Content Placeholder 2">
            <a:extLst>
              <a:ext uri="{FF2B5EF4-FFF2-40B4-BE49-F238E27FC236}">
                <a16:creationId xmlns:a16="http://schemas.microsoft.com/office/drawing/2014/main" id="{07C13EB4-4EE9-633D-17AF-6136D54871B5}"/>
              </a:ext>
            </a:extLst>
          </p:cNvPr>
          <p:cNvSpPr>
            <a:spLocks noGrp="1"/>
          </p:cNvSpPr>
          <p:nvPr>
            <p:ph sz="half" idx="1"/>
          </p:nvPr>
        </p:nvSpPr>
        <p:spPr>
          <a:xfrm>
            <a:off x="163285" y="1877786"/>
            <a:ext cx="8536114" cy="4874078"/>
          </a:xfrm>
        </p:spPr>
        <p:txBody>
          <a:bodyPr>
            <a:normAutofit fontScale="25000" lnSpcReduction="20000"/>
          </a:bodyPr>
          <a:lstStyle/>
          <a:p>
            <a:pPr marL="0" indent="0">
              <a:buNone/>
            </a:pPr>
            <a:r>
              <a:rPr lang="en-US" sz="7200" dirty="0">
                <a:latin typeface="Garamond" panose="02020404030301010803" pitchFamily="18" charset="0"/>
              </a:rPr>
              <a:t>This message: </a:t>
            </a:r>
            <a:r>
              <a:rPr lang="en-US" sz="7200" b="1" dirty="0">
                <a:latin typeface="Garamond" panose="02020404030301010803" pitchFamily="18" charset="0"/>
              </a:rPr>
              <a:t>Each pixel of consciousness, each sentient life, adds to the fullness of manifest love</a:t>
            </a:r>
            <a:r>
              <a:rPr lang="en-US" sz="7200" dirty="0">
                <a:latin typeface="Garamond" panose="02020404030301010803" pitchFamily="18" charset="0"/>
              </a:rPr>
              <a:t>.  </a:t>
            </a:r>
            <a:r>
              <a:rPr lang="en-US" sz="7200" b="1" dirty="0">
                <a:latin typeface="Garamond" panose="02020404030301010803" pitchFamily="18" charset="0"/>
              </a:rPr>
              <a:t>The Eternal Unmanifest is also gradually individuating</a:t>
            </a:r>
            <a:r>
              <a:rPr lang="en-US" sz="7200" dirty="0">
                <a:latin typeface="Garamond" panose="02020404030301010803" pitchFamily="18" charset="0"/>
              </a:rPr>
              <a:t>. Our wee human journey has not been for naught.  </a:t>
            </a:r>
            <a:r>
              <a:rPr lang="en-US" sz="7200" b="1" dirty="0">
                <a:latin typeface="Garamond" panose="02020404030301010803" pitchFamily="18" charset="0"/>
              </a:rPr>
              <a:t>Nothing is forgotten or lost</a:t>
            </a:r>
            <a:r>
              <a:rPr lang="en-US" sz="7200" dirty="0">
                <a:latin typeface="Garamond" panose="02020404030301010803" pitchFamily="18" charset="0"/>
              </a:rPr>
              <a:t>. resonates with all of Thomas’ teaching and his “steady encouragement to grow, risk the pain, trust in the ultimate goodness,” that all parts of his 75 monastic years had been offering up. This message is not only about us entering the journey of life but “the silence” that enters time, “during the ‘sufferings, fears and little deaths’ that are part of the burden of finitude and then returning to the Unmanifest bearing the transformed fruits of its temporary incarceration in time.” (</a:t>
            </a:r>
            <a:r>
              <a:rPr lang="en-US" sz="4800" dirty="0">
                <a:latin typeface="Garamond" panose="02020404030301010803" pitchFamily="18" charset="0"/>
              </a:rPr>
              <a:t>Bourgeault, </a:t>
            </a:r>
            <a:r>
              <a:rPr lang="en-US" sz="4800" i="1" dirty="0">
                <a:latin typeface="Garamond" panose="02020404030301010803" pitchFamily="18" charset="0"/>
              </a:rPr>
              <a:t>Thomas Keating</a:t>
            </a:r>
            <a:r>
              <a:rPr lang="en-US" sz="4800" dirty="0">
                <a:latin typeface="Garamond" panose="02020404030301010803" pitchFamily="18" charset="0"/>
              </a:rPr>
              <a:t>, p. 67 </a:t>
            </a:r>
            <a:r>
              <a:rPr lang="en-US" sz="7200" dirty="0">
                <a:latin typeface="Garamond" panose="02020404030301010803" pitchFamily="18" charset="0"/>
              </a:rPr>
              <a:t>(JEB: We AND the Silence, the whole, are made mysteriously “</a:t>
            </a:r>
            <a:r>
              <a:rPr lang="en-US" sz="7200" dirty="0" err="1">
                <a:latin typeface="Garamond" panose="02020404030301010803" pitchFamily="18" charset="0"/>
              </a:rPr>
              <a:t>wholer</a:t>
            </a:r>
            <a:r>
              <a:rPr lang="en-US" sz="7200" dirty="0">
                <a:latin typeface="Garamond" panose="02020404030301010803" pitchFamily="18" charset="0"/>
              </a:rPr>
              <a:t>” – </a:t>
            </a:r>
            <a:r>
              <a:rPr lang="en-US" sz="7200" i="1" dirty="0">
                <a:latin typeface="Garamond" panose="02020404030301010803" pitchFamily="18" charset="0"/>
              </a:rPr>
              <a:t>ZOE. </a:t>
            </a:r>
            <a:r>
              <a:rPr lang="en-US" sz="7200" i="1" dirty="0">
                <a:solidFill>
                  <a:srgbClr val="3333FF"/>
                </a:solidFill>
                <a:latin typeface="Garamond" panose="02020404030301010803" pitchFamily="18" charset="0"/>
              </a:rPr>
              <a:t>This is the essence of incarnation; the holy enters finitude</a:t>
            </a:r>
            <a:r>
              <a:rPr lang="en-US" sz="7200" i="1" dirty="0">
                <a:latin typeface="Garamond" panose="02020404030301010803" pitchFamily="18" charset="0"/>
              </a:rPr>
              <a:t>.)</a:t>
            </a:r>
          </a:p>
          <a:p>
            <a:pPr marL="0" indent="0">
              <a:buNone/>
            </a:pPr>
            <a:r>
              <a:rPr lang="en-US" sz="7200" dirty="0">
                <a:latin typeface="Garamond" panose="02020404030301010803" pitchFamily="18" charset="0"/>
              </a:rPr>
              <a:t>Our human journey </a:t>
            </a:r>
            <a:r>
              <a:rPr lang="en-US" sz="7200" dirty="0">
                <a:solidFill>
                  <a:srgbClr val="009999"/>
                </a:solidFill>
                <a:latin typeface="Garamond" panose="02020404030301010803" pitchFamily="18" charset="0"/>
              </a:rPr>
              <a:t>from formlessness to form has three phases: 1) preexistence, 2) existence, and 3) postexistence</a:t>
            </a:r>
            <a:r>
              <a:rPr lang="en-US" sz="7200" dirty="0">
                <a:latin typeface="Garamond" panose="02020404030301010803" pitchFamily="18" charset="0"/>
              </a:rPr>
              <a:t>. But “</a:t>
            </a:r>
            <a:r>
              <a:rPr lang="en-US" sz="7200" b="1" i="1" dirty="0">
                <a:solidFill>
                  <a:srgbClr val="009999"/>
                </a:solidFill>
                <a:latin typeface="Garamond" panose="02020404030301010803" pitchFamily="18" charset="0"/>
              </a:rPr>
              <a:t>Where we come from is not where we ultimately wind up</a:t>
            </a:r>
            <a:r>
              <a:rPr lang="en-US" sz="7200" dirty="0">
                <a:latin typeface="Garamond" panose="02020404030301010803" pitchFamily="18" charset="0"/>
              </a:rPr>
              <a:t>,” Thomas intriguingly implies.” We return from that life journey that includes “sufferings, fear, and little deaths we call our life is over in the blink of an eye and is “no longer to ‘the silence of pre-existence’ but to ‘eternal life.” p. 66 (  JEB’s Easter sermon about three kinds of life </a:t>
            </a:r>
            <a:r>
              <a:rPr lang="en-US" sz="7200" dirty="0">
                <a:solidFill>
                  <a:srgbClr val="009999"/>
                </a:solidFill>
                <a:latin typeface="Garamond" panose="02020404030301010803" pitchFamily="18" charset="0"/>
              </a:rPr>
              <a:t>culminating in </a:t>
            </a:r>
            <a:r>
              <a:rPr lang="en-US" sz="7200" i="1" dirty="0" err="1">
                <a:solidFill>
                  <a:srgbClr val="009999"/>
                </a:solidFill>
                <a:latin typeface="Garamond" panose="02020404030301010803" pitchFamily="18" charset="0"/>
              </a:rPr>
              <a:t>zoe</a:t>
            </a:r>
            <a:r>
              <a:rPr lang="en-US" sz="7200" dirty="0">
                <a:solidFill>
                  <a:srgbClr val="009999"/>
                </a:solidFill>
                <a:latin typeface="Garamond" panose="02020404030301010803" pitchFamily="18" charset="0"/>
              </a:rPr>
              <a:t> life, a new form of life than ever existed before, abundant life, the kind of life Jesus brought back from the grave</a:t>
            </a:r>
            <a:r>
              <a:rPr lang="en-US" sz="7200" dirty="0">
                <a:latin typeface="Garamond" panose="02020404030301010803" pitchFamily="18" charset="0"/>
              </a:rPr>
              <a:t>.”) It is </a:t>
            </a:r>
            <a:r>
              <a:rPr lang="en-US" sz="7200" dirty="0">
                <a:solidFill>
                  <a:srgbClr val="3333FF"/>
                </a:solidFill>
                <a:latin typeface="Garamond" panose="02020404030301010803" pitchFamily="18" charset="0"/>
              </a:rPr>
              <a:t>a change in the “heart of divine reality,” </a:t>
            </a:r>
            <a:r>
              <a:rPr lang="en-US" sz="7200" dirty="0">
                <a:latin typeface="Garamond" panose="02020404030301010803" pitchFamily="18" charset="0"/>
              </a:rPr>
              <a:t>Thomas suggests between the lines “As we work and struggle and gradually individuate, as we willingly ‘die our little deaths,’ incrementally the ocean enters the drop and comes to know itself not only in </a:t>
            </a:r>
            <a:r>
              <a:rPr lang="en-US" sz="7200" dirty="0">
                <a:solidFill>
                  <a:srgbClr val="3333FF"/>
                </a:solidFill>
                <a:latin typeface="Garamond" panose="02020404030301010803" pitchFamily="18" charset="0"/>
              </a:rPr>
              <a:t>infinite oneness but in </a:t>
            </a:r>
            <a:r>
              <a:rPr lang="en-US" sz="7200" i="1" dirty="0">
                <a:solidFill>
                  <a:srgbClr val="3333FF"/>
                </a:solidFill>
                <a:latin typeface="Garamond" panose="02020404030301010803" pitchFamily="18" charset="0"/>
              </a:rPr>
              <a:t>infinite particularity</a:t>
            </a:r>
            <a:r>
              <a:rPr lang="en-US" sz="7200" dirty="0">
                <a:latin typeface="Garamond" panose="02020404030301010803" pitchFamily="18" charset="0"/>
              </a:rPr>
              <a:t>. p. 66</a:t>
            </a:r>
          </a:p>
          <a:p>
            <a:pPr marL="0" indent="0">
              <a:buNone/>
            </a:pPr>
            <a:r>
              <a:rPr lang="en-US" sz="7200" dirty="0">
                <a:latin typeface="Garamond" panose="02020404030301010803" pitchFamily="18" charset="0"/>
              </a:rPr>
              <a:t>JEB: Absolutely </a:t>
            </a:r>
            <a:r>
              <a:rPr lang="en-US" sz="7200" b="1" dirty="0">
                <a:solidFill>
                  <a:srgbClr val="3333FF"/>
                </a:solidFill>
                <a:latin typeface="Garamond" panose="02020404030301010803" pitchFamily="18" charset="0"/>
              </a:rPr>
              <a:t>every mini human event contains within it the macro infinite divine flow of oneness. Eternal life, </a:t>
            </a:r>
            <a:r>
              <a:rPr lang="en-US" sz="7200" b="1" i="1" dirty="0" err="1">
                <a:solidFill>
                  <a:srgbClr val="3333FF"/>
                </a:solidFill>
                <a:latin typeface="Garamond" panose="02020404030301010803" pitchFamily="18" charset="0"/>
              </a:rPr>
              <a:t>zoe</a:t>
            </a:r>
            <a:r>
              <a:rPr lang="en-US" sz="7200" b="1" dirty="0">
                <a:solidFill>
                  <a:srgbClr val="3333FF"/>
                </a:solidFill>
                <a:latin typeface="Garamond" panose="02020404030301010803" pitchFamily="18" charset="0"/>
              </a:rPr>
              <a:t> life is being realized in every suffering, pain, and death.</a:t>
            </a:r>
          </a:p>
          <a:p>
            <a:pPr marL="0" indent="0">
              <a:buNone/>
            </a:pPr>
            <a:endParaRPr lang="en-US" sz="2000" dirty="0">
              <a:latin typeface="Garamond" panose="02020404030301010803" pitchFamily="18" charset="0"/>
              <a:ea typeface="Aptos" panose="020B0004020202020204" pitchFamily="34" charset="0"/>
              <a:cs typeface="Times New Roman" panose="02020603050405020304" pitchFamily="18" charset="0"/>
            </a:endParaRPr>
          </a:p>
          <a:p>
            <a:pPr marL="0" indent="0">
              <a:buNone/>
            </a:pPr>
            <a:endParaRPr lang="en-US" dirty="0"/>
          </a:p>
        </p:txBody>
      </p:sp>
      <p:pic>
        <p:nvPicPr>
          <p:cNvPr id="5" name="Content Placeholder 4" descr="A painting of a tree with people and earth&#10;&#10;AI-generated content may be incorrect.">
            <a:extLst>
              <a:ext uri="{FF2B5EF4-FFF2-40B4-BE49-F238E27FC236}">
                <a16:creationId xmlns:a16="http://schemas.microsoft.com/office/drawing/2014/main" id="{7F655A15-525A-CCBF-4283-050D8CE9DEE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72877" y="1801133"/>
            <a:ext cx="3329315" cy="4351338"/>
          </a:xfrm>
          <a:prstGeom prst="rect">
            <a:avLst/>
          </a:prstGeom>
        </p:spPr>
      </p:pic>
      <p:pic>
        <p:nvPicPr>
          <p:cNvPr id="4" name="Picture 3">
            <a:extLst>
              <a:ext uri="{FF2B5EF4-FFF2-40B4-BE49-F238E27FC236}">
                <a16:creationId xmlns:a16="http://schemas.microsoft.com/office/drawing/2014/main" id="{0513588B-51A2-BC45-A151-046D09BA0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855" y="4667794"/>
            <a:ext cx="483014" cy="296092"/>
          </a:xfrm>
          <a:prstGeom prst="rect">
            <a:avLst/>
          </a:prstGeom>
        </p:spPr>
      </p:pic>
    </p:spTree>
    <p:extLst>
      <p:ext uri="{BB962C8B-B14F-4D97-AF65-F5344CB8AC3E}">
        <p14:creationId xmlns:p14="http://schemas.microsoft.com/office/powerpoint/2010/main" val="1007397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BF881-8C84-77ED-FB2A-C4828672096E}"/>
              </a:ext>
            </a:extLst>
          </p:cNvPr>
          <p:cNvSpPr>
            <a:spLocks noGrp="1"/>
          </p:cNvSpPr>
          <p:nvPr>
            <p:ph type="title"/>
          </p:nvPr>
        </p:nvSpPr>
        <p:spPr>
          <a:xfrm>
            <a:off x="838200" y="177347"/>
            <a:ext cx="10515600" cy="1325563"/>
          </a:xfrm>
        </p:spPr>
        <p:txBody>
          <a:bodyPr/>
          <a:lstStyle/>
          <a:p>
            <a:r>
              <a:rPr lang="en-US" b="1" dirty="0">
                <a:solidFill>
                  <a:srgbClr val="0033CC"/>
                </a:solidFill>
                <a:latin typeface="Modern Love" panose="04090805081005020601" pitchFamily="82" charset="0"/>
                <a:ea typeface="Aptos" panose="020B0004020202020204" pitchFamily="34" charset="0"/>
                <a:cs typeface="Times New Roman" panose="02020603050405020304" pitchFamily="18" charset="0"/>
              </a:rPr>
              <a:t>From the Divine Therapist to the sense of flowing oneness</a:t>
            </a:r>
            <a:endParaRPr lang="en-US" dirty="0"/>
          </a:p>
        </p:txBody>
      </p:sp>
      <p:sp>
        <p:nvSpPr>
          <p:cNvPr id="3" name="Content Placeholder 2">
            <a:extLst>
              <a:ext uri="{FF2B5EF4-FFF2-40B4-BE49-F238E27FC236}">
                <a16:creationId xmlns:a16="http://schemas.microsoft.com/office/drawing/2014/main" id="{213025AA-876A-F60F-E75F-9356ECC925F5}"/>
              </a:ext>
            </a:extLst>
          </p:cNvPr>
          <p:cNvSpPr>
            <a:spLocks noGrp="1"/>
          </p:cNvSpPr>
          <p:nvPr>
            <p:ph sz="half" idx="1"/>
          </p:nvPr>
        </p:nvSpPr>
        <p:spPr>
          <a:xfrm>
            <a:off x="236764" y="1502909"/>
            <a:ext cx="6892868" cy="5177743"/>
          </a:xfrm>
        </p:spPr>
        <p:txBody>
          <a:bodyPr>
            <a:normAutofit fontScale="25000" lnSpcReduction="20000"/>
          </a:bodyPr>
          <a:lstStyle/>
          <a:p>
            <a:pPr marL="0">
              <a:spcAft>
                <a:spcPts val="800"/>
              </a:spcAft>
              <a:buNone/>
            </a:pPr>
            <a:r>
              <a:rPr lang="en-US" sz="7200" dirty="0">
                <a:latin typeface="Garamond" panose="02020404030301010803" pitchFamily="18" charset="0"/>
                <a:ea typeface="Aptos" panose="020B0004020202020204" pitchFamily="34" charset="0"/>
                <a:cs typeface="Times New Roman" panose="02020603050405020304" pitchFamily="18" charset="0"/>
              </a:rPr>
              <a:t>“It is tempting to say that Thomas’s understanding of God evolved dramatically over the last thirty years of his life, and while I think that is largely true, it is not unqualifiedly so.  Even in his earliest writings there are already passages that fully anticipate </a:t>
            </a:r>
            <a:r>
              <a:rPr lang="en-US" sz="7200" b="1" dirty="0">
                <a:solidFill>
                  <a:srgbClr val="CC0099"/>
                </a:solidFill>
                <a:latin typeface="Modern Love" panose="04090805081005020601" pitchFamily="82" charset="0"/>
                <a:ea typeface="Aptos" panose="020B0004020202020204" pitchFamily="34" charset="0"/>
                <a:cs typeface="Times New Roman" panose="02020603050405020304" pitchFamily="18" charset="0"/>
              </a:rPr>
              <a:t>the sense of flowing oneness </a:t>
            </a:r>
            <a:r>
              <a:rPr lang="en-US" sz="7200" dirty="0">
                <a:latin typeface="Garamond" panose="02020404030301010803" pitchFamily="18" charset="0"/>
                <a:ea typeface="Aptos" panose="020B0004020202020204" pitchFamily="34" charset="0"/>
                <a:cs typeface="Times New Roman" panose="02020603050405020304" pitchFamily="18" charset="0"/>
              </a:rPr>
              <a:t>emerging from these late texts. (</a:t>
            </a:r>
            <a:r>
              <a:rPr lang="en-US" sz="6400" b="1" i="1" dirty="0">
                <a:solidFill>
                  <a:srgbClr val="A50021"/>
                </a:solidFill>
                <a:latin typeface="Garamond" panose="02020404030301010803" pitchFamily="18" charset="0"/>
              </a:rPr>
              <a:t>Richard Rohr, “Buddhism, Hinduism, Sufism, Indigenous, and Christianity—all religions—oneness is their nature</a:t>
            </a:r>
            <a:r>
              <a:rPr lang="en-US" sz="6400" i="1" dirty="0">
                <a:latin typeface="Garamond" panose="02020404030301010803" pitchFamily="18" charset="0"/>
              </a:rPr>
              <a:t>. Amen.” </a:t>
            </a:r>
            <a:r>
              <a:rPr lang="en-US" sz="4800" i="1" dirty="0">
                <a:latin typeface="Garamond" panose="02020404030301010803" pitchFamily="18" charset="0"/>
              </a:rPr>
              <a:t>[1] </a:t>
            </a:r>
            <a:r>
              <a:rPr lang="en-US" sz="4800" dirty="0">
                <a:latin typeface="Garamond" panose="02020404030301010803" pitchFamily="18" charset="0"/>
              </a:rPr>
              <a:t>Thomas Keating, </a:t>
            </a:r>
            <a:r>
              <a:rPr lang="en-US" sz="4800" i="1" dirty="0">
                <a:latin typeface="Garamond" panose="02020404030301010803" pitchFamily="18" charset="0"/>
              </a:rPr>
              <a:t>Fr. Thomas Keating’s Last Oracle </a:t>
            </a:r>
            <a:r>
              <a:rPr lang="en-US" sz="4800" dirty="0">
                <a:latin typeface="Garamond" panose="02020404030301010803" pitchFamily="18" charset="0"/>
              </a:rPr>
              <a:t>(Contemplative Network: 2020), transcription (October 2018), </a:t>
            </a:r>
            <a:r>
              <a:rPr lang="en-US" sz="4800" u="sng" dirty="0">
                <a:latin typeface="Garamond" panose="02020404030301010803" pitchFamily="18" charset="0"/>
                <a:hlinkClick r:id="rId2"/>
              </a:rPr>
              <a:t>YouTube video</a:t>
            </a:r>
            <a:r>
              <a:rPr lang="en-US" sz="4800" dirty="0">
                <a:latin typeface="Garamond" panose="02020404030301010803" pitchFamily="18" charset="0"/>
              </a:rPr>
              <a:t>.)</a:t>
            </a:r>
          </a:p>
          <a:p>
            <a:pPr marL="0" marR="0">
              <a:spcAft>
                <a:spcPts val="800"/>
              </a:spcAft>
              <a:buNone/>
            </a:pPr>
            <a:r>
              <a:rPr lang="en-US" sz="7200" dirty="0">
                <a:latin typeface="Garamond" panose="02020404030301010803" pitchFamily="18" charset="0"/>
                <a:ea typeface="Aptos" panose="020B0004020202020204" pitchFamily="34" charset="0"/>
                <a:cs typeface="Times New Roman" panose="02020603050405020304" pitchFamily="18" charset="0"/>
              </a:rPr>
              <a:t> And to the very end of his life … his fondness for that benevolent father figure did not desert him and even remained part of both the anguish and the sweetness of his final transformation.  So, while there is indeed a steady evolution toward </a:t>
            </a:r>
            <a:r>
              <a:rPr lang="en-US" sz="7200" b="1" dirty="0">
                <a:solidFill>
                  <a:srgbClr val="CC0099"/>
                </a:solidFill>
                <a:latin typeface="Garamond" panose="02020404030301010803" pitchFamily="18" charset="0"/>
                <a:ea typeface="Aptos" panose="020B0004020202020204" pitchFamily="34" charset="0"/>
                <a:cs typeface="Times New Roman" panose="02020603050405020304" pitchFamily="18" charset="0"/>
              </a:rPr>
              <a:t>a more unitive and nontheistic presentation of God, it may come closer to the truth of the situation to say that Thomas had become theistically bilingual;</a:t>
            </a:r>
            <a:r>
              <a:rPr lang="en-US" sz="7200" dirty="0">
                <a:solidFill>
                  <a:srgbClr val="CC0099"/>
                </a:solidFill>
                <a:latin typeface="Garamond" panose="02020404030301010803" pitchFamily="18" charset="0"/>
                <a:ea typeface="Aptos" panose="020B0004020202020204" pitchFamily="34" charset="0"/>
                <a:cs typeface="Times New Roman" panose="02020603050405020304" pitchFamily="18" charset="0"/>
              </a:rPr>
              <a:t> he could speak of God in either language, or in none..’” </a:t>
            </a:r>
            <a:r>
              <a:rPr lang="en-US" sz="7200" dirty="0">
                <a:latin typeface="Garamond" panose="02020404030301010803" pitchFamily="18" charset="0"/>
                <a:ea typeface="Aptos" panose="020B0004020202020204" pitchFamily="34" charset="0"/>
                <a:cs typeface="Times New Roman" panose="02020603050405020304" pitchFamily="18" charset="0"/>
              </a:rPr>
              <a:t>pp 69</a:t>
            </a:r>
          </a:p>
          <a:p>
            <a:pPr marL="0" marR="0" indent="0">
              <a:spcAft>
                <a:spcPts val="800"/>
              </a:spcAft>
              <a:buNone/>
            </a:pPr>
            <a:r>
              <a:rPr lang="en-US" sz="7200" dirty="0">
                <a:latin typeface="Garamond" panose="02020404030301010803" pitchFamily="18" charset="0"/>
                <a:ea typeface="Aptos" panose="020B0004020202020204" pitchFamily="34" charset="0"/>
                <a:cs typeface="Times New Roman" panose="02020603050405020304" pitchFamily="18" charset="0"/>
              </a:rPr>
              <a:t>“On the whole, however, it can be said that </a:t>
            </a:r>
            <a:r>
              <a:rPr lang="en-US" sz="7200" b="1" dirty="0">
                <a:solidFill>
                  <a:srgbClr val="0033CC"/>
                </a:solidFill>
                <a:latin typeface="Garamond" panose="02020404030301010803" pitchFamily="18" charset="0"/>
                <a:ea typeface="Aptos" panose="020B0004020202020204" pitchFamily="34" charset="0"/>
                <a:cs typeface="Times New Roman" panose="02020603050405020304" pitchFamily="18" charset="0"/>
              </a:rPr>
              <a:t>the poems in </a:t>
            </a:r>
            <a:r>
              <a:rPr lang="en-US" sz="7200" b="1" i="1" dirty="0">
                <a:solidFill>
                  <a:srgbClr val="0033CC"/>
                </a:solidFill>
                <a:latin typeface="Garamond" panose="02020404030301010803" pitchFamily="18" charset="0"/>
                <a:ea typeface="Aptos" panose="020B0004020202020204" pitchFamily="34" charset="0"/>
                <a:cs typeface="Times New Roman" panose="02020603050405020304" pitchFamily="18" charset="0"/>
              </a:rPr>
              <a:t>The Secret Embrace</a:t>
            </a:r>
            <a:r>
              <a:rPr lang="en-US" sz="7200" b="1" dirty="0">
                <a:solidFill>
                  <a:srgbClr val="0033CC"/>
                </a:solidFill>
                <a:latin typeface="Garamond" panose="02020404030301010803" pitchFamily="18" charset="0"/>
                <a:ea typeface="Aptos" panose="020B0004020202020204" pitchFamily="34" charset="0"/>
                <a:cs typeface="Times New Roman" panose="02020603050405020304" pitchFamily="18" charset="0"/>
              </a:rPr>
              <a:t> are situated solidly at the unitive, nontheistic end of the spectrum</a:t>
            </a:r>
            <a:r>
              <a:rPr lang="en-US" sz="7200" dirty="0">
                <a:latin typeface="Garamond" panose="02020404030301010803" pitchFamily="18" charset="0"/>
                <a:ea typeface="Aptos" panose="020B0004020202020204" pitchFamily="34" charset="0"/>
                <a:cs typeface="Times New Roman" panose="02020603050405020304" pitchFamily="18" charset="0"/>
              </a:rPr>
              <a:t>.  With two singular exceptions, Thomas does not actually use the word ‘God’ anywhere in this entire collection.  It is </a:t>
            </a:r>
            <a:r>
              <a:rPr lang="en-US" sz="7200" b="1" dirty="0">
                <a:solidFill>
                  <a:srgbClr val="CC0099"/>
                </a:solidFill>
                <a:latin typeface="Garamond" panose="02020404030301010803" pitchFamily="18" charset="0"/>
                <a:ea typeface="Aptos" panose="020B0004020202020204" pitchFamily="34" charset="0"/>
                <a:cs typeface="Times New Roman" panose="02020603050405020304" pitchFamily="18" charset="0"/>
              </a:rPr>
              <a:t>always ‘the Divine,’ ‘I AM,’ or ‘the source.’ </a:t>
            </a:r>
            <a:r>
              <a:rPr lang="en-US" sz="7200" b="1" dirty="0">
                <a:latin typeface="Garamond" panose="02020404030301010803" pitchFamily="18" charset="0"/>
                <a:ea typeface="Aptos" panose="020B0004020202020204" pitchFamily="34" charset="0"/>
                <a:cs typeface="Times New Roman" panose="02020603050405020304" pitchFamily="18" charset="0"/>
              </a:rPr>
              <a:t> </a:t>
            </a:r>
            <a:r>
              <a:rPr lang="en-US" sz="7200" dirty="0">
                <a:latin typeface="Garamond" panose="02020404030301010803" pitchFamily="18" charset="0"/>
                <a:ea typeface="Aptos" panose="020B0004020202020204" pitchFamily="34" charset="0"/>
                <a:cs typeface="Times New Roman" panose="02020603050405020304" pitchFamily="18" charset="0"/>
              </a:rPr>
              <a:t>He clearly did not want the cosmogonic spaciousness of what he was trying to unfold here co-opted back into conceptions of </a:t>
            </a:r>
            <a:r>
              <a:rPr lang="en-US" sz="7200" b="1" dirty="0">
                <a:solidFill>
                  <a:srgbClr val="CC0099"/>
                </a:solidFill>
                <a:latin typeface="Garamond" panose="02020404030301010803" pitchFamily="18" charset="0"/>
                <a:ea typeface="Aptos" panose="020B0004020202020204" pitchFamily="34" charset="0"/>
                <a:cs typeface="Times New Roman" panose="02020603050405020304" pitchFamily="18" charset="0"/>
              </a:rPr>
              <a:t>a distant, male gendered being sitting up there in the heavens</a:t>
            </a:r>
            <a:r>
              <a:rPr lang="en-US" sz="7200" dirty="0">
                <a:latin typeface="Garamond" panose="02020404030301010803" pitchFamily="18" charset="0"/>
                <a:ea typeface="Aptos" panose="020B0004020202020204" pitchFamily="34" charset="0"/>
                <a:cs typeface="Times New Roman" panose="02020603050405020304" pitchFamily="18" charset="0"/>
              </a:rPr>
              <a:t>.  His eyes were on the bigger picture – </a:t>
            </a:r>
            <a:r>
              <a:rPr lang="en-US" sz="7200" dirty="0">
                <a:solidFill>
                  <a:srgbClr val="CC0099"/>
                </a:solidFill>
                <a:latin typeface="Garamond" panose="02020404030301010803" pitchFamily="18" charset="0"/>
                <a:ea typeface="Aptos" panose="020B0004020202020204" pitchFamily="34" charset="0"/>
                <a:cs typeface="Times New Roman" panose="02020603050405020304" pitchFamily="18" charset="0"/>
              </a:rPr>
              <a:t>the maximum bigger picture – </a:t>
            </a:r>
            <a:r>
              <a:rPr lang="en-US" sz="7200" b="1" dirty="0">
                <a:solidFill>
                  <a:srgbClr val="CC0099"/>
                </a:solidFill>
                <a:latin typeface="Garamond" panose="02020404030301010803" pitchFamily="18" charset="0"/>
                <a:ea typeface="Aptos" panose="020B0004020202020204" pitchFamily="34" charset="0"/>
                <a:cs typeface="Times New Roman" panose="02020603050405020304" pitchFamily="18" charset="0"/>
              </a:rPr>
              <a:t>not simply ‘the source of all creation’ but the ‘infinite transcendence’ enveloping it</a:t>
            </a:r>
            <a:r>
              <a:rPr lang="en-US" sz="7200" dirty="0">
                <a:solidFill>
                  <a:srgbClr val="CC0099"/>
                </a:solidFill>
                <a:latin typeface="Garamond" panose="02020404030301010803" pitchFamily="18" charset="0"/>
                <a:ea typeface="Aptos" panose="020B0004020202020204" pitchFamily="34" charset="0"/>
                <a:cs typeface="Times New Roman" panose="02020603050405020304" pitchFamily="18" charset="0"/>
              </a:rPr>
              <a:t>.” </a:t>
            </a:r>
            <a:r>
              <a:rPr lang="en-US" sz="4800" dirty="0">
                <a:effectLst/>
                <a:latin typeface="Garamond" panose="02020404030301010803" pitchFamily="18" charset="0"/>
                <a:ea typeface="Aptos" panose="020B0004020202020204" pitchFamily="34" charset="0"/>
                <a:cs typeface="Times New Roman" panose="02020603050405020304" pitchFamily="18" charset="0"/>
              </a:rPr>
              <a:t>Bourgeault, p. 69</a:t>
            </a:r>
          </a:p>
        </p:txBody>
      </p:sp>
      <p:pic>
        <p:nvPicPr>
          <p:cNvPr id="5" name="Content Placeholder 4" descr="A galaxy with stars and gasses&#10;&#10;AI-generated content may be incorrect.">
            <a:extLst>
              <a:ext uri="{FF2B5EF4-FFF2-40B4-BE49-F238E27FC236}">
                <a16:creationId xmlns:a16="http://schemas.microsoft.com/office/drawing/2014/main" id="{CC6E3BD5-B7E5-A2C0-C397-EC8B795C6B2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37634" r="332" b="-1"/>
          <a:stretch>
            <a:fillRect/>
          </a:stretch>
        </p:blipFill>
        <p:spPr>
          <a:xfrm>
            <a:off x="7233557" y="963386"/>
            <a:ext cx="4825093" cy="5527221"/>
          </a:xfrm>
          <a:prstGeom prst="rect">
            <a:avLst/>
          </a:prstGeom>
        </p:spPr>
      </p:pic>
      <p:pic>
        <p:nvPicPr>
          <p:cNvPr id="4" name="Picture 3">
            <a:extLst>
              <a:ext uri="{FF2B5EF4-FFF2-40B4-BE49-F238E27FC236}">
                <a16:creationId xmlns:a16="http://schemas.microsoft.com/office/drawing/2014/main" id="{7B69F6DC-B197-ECFC-379D-97A626986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453" y="746351"/>
            <a:ext cx="884883" cy="756557"/>
          </a:xfrm>
          <a:prstGeom prst="rect">
            <a:avLst/>
          </a:prstGeom>
        </p:spPr>
      </p:pic>
    </p:spTree>
    <p:extLst>
      <p:ext uri="{BB962C8B-B14F-4D97-AF65-F5344CB8AC3E}">
        <p14:creationId xmlns:p14="http://schemas.microsoft.com/office/powerpoint/2010/main" val="32071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eart with fire and stars&#10;&#10;AI-generated content may be incorrect.">
            <a:extLst>
              <a:ext uri="{FF2B5EF4-FFF2-40B4-BE49-F238E27FC236}">
                <a16:creationId xmlns:a16="http://schemas.microsoft.com/office/drawing/2014/main" id="{C82B3FC9-BEA0-354D-CEF3-22246E6D3BEF}"/>
              </a:ext>
            </a:extLst>
          </p:cNvPr>
          <p:cNvPicPr>
            <a:picLocks noChangeAspect="1"/>
          </p:cNvPicPr>
          <p:nvPr/>
        </p:nvPicPr>
        <p:blipFill>
          <a:blip r:embed="rId2">
            <a:extLst>
              <a:ext uri="{28A0092B-C50C-407E-A947-70E740481C1C}">
                <a14:useLocalDpi xmlns:a14="http://schemas.microsoft.com/office/drawing/2010/main" val="0"/>
              </a:ext>
            </a:extLst>
          </a:blip>
          <a:srcRect t="17943" b="11134"/>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32E84D-79BA-8209-A8A5-466E46D0F7C8}"/>
              </a:ext>
            </a:extLst>
          </p:cNvPr>
          <p:cNvSpPr>
            <a:spLocks noGrp="1"/>
          </p:cNvSpPr>
          <p:nvPr>
            <p:ph type="title"/>
          </p:nvPr>
        </p:nvSpPr>
        <p:spPr>
          <a:xfrm>
            <a:off x="163285" y="89806"/>
            <a:ext cx="11699421" cy="1004208"/>
          </a:xfrm>
        </p:spPr>
        <p:txBody>
          <a:bodyPr>
            <a:normAutofit fontScale="90000"/>
          </a:bodyPr>
          <a:lstStyle/>
          <a:p>
            <a:r>
              <a:rPr lang="en-US" sz="4000" dirty="0">
                <a:solidFill>
                  <a:srgbClr val="FFC000"/>
                </a:solidFill>
                <a:latin typeface="Modern Love" panose="04090805081005020601" pitchFamily="82" charset="0"/>
              </a:rPr>
              <a:t>A cosmology that matches the size of what his cosmic heart had intuited</a:t>
            </a:r>
          </a:p>
        </p:txBody>
      </p:sp>
      <p:sp>
        <p:nvSpPr>
          <p:cNvPr id="3" name="Content Placeholder 2">
            <a:extLst>
              <a:ext uri="{FF2B5EF4-FFF2-40B4-BE49-F238E27FC236}">
                <a16:creationId xmlns:a16="http://schemas.microsoft.com/office/drawing/2014/main" id="{7571B436-EAF8-023A-9E26-4F07DC4D8E02}"/>
              </a:ext>
            </a:extLst>
          </p:cNvPr>
          <p:cNvSpPr>
            <a:spLocks noGrp="1"/>
          </p:cNvSpPr>
          <p:nvPr>
            <p:ph idx="1"/>
          </p:nvPr>
        </p:nvSpPr>
        <p:spPr>
          <a:xfrm>
            <a:off x="163282" y="1094014"/>
            <a:ext cx="5070025" cy="5674168"/>
          </a:xfrm>
        </p:spPr>
        <p:txBody>
          <a:bodyPr>
            <a:noAutofit/>
          </a:bodyPr>
          <a:lstStyle/>
          <a:p>
            <a:pPr marL="0" indent="0">
              <a:buNone/>
            </a:pPr>
            <a:r>
              <a:rPr lang="en-US" sz="1600" dirty="0">
                <a:latin typeface="Garamond" panose="02020404030301010803" pitchFamily="18" charset="0"/>
              </a:rPr>
              <a:t>New consciousness reflected </a:t>
            </a:r>
            <a:r>
              <a:rPr lang="en-US" sz="1600" b="1" dirty="0">
                <a:solidFill>
                  <a:srgbClr val="FF0066"/>
                </a:solidFill>
                <a:latin typeface="Garamond" panose="02020404030301010803" pitchFamily="18" charset="0"/>
              </a:rPr>
              <a:t>new images for divinity</a:t>
            </a:r>
            <a:r>
              <a:rPr lang="en-US" sz="1600" dirty="0">
                <a:latin typeface="Garamond" panose="02020404030301010803" pitchFamily="18" charset="0"/>
              </a:rPr>
              <a:t>. “His use of gender-neutral, transpersonal terms expanded markedly: </a:t>
            </a:r>
            <a:r>
              <a:rPr lang="en-US" sz="1600" dirty="0">
                <a:solidFill>
                  <a:srgbClr val="FF0066"/>
                </a:solidFill>
                <a:latin typeface="Garamond" panose="02020404030301010803" pitchFamily="18" charset="0"/>
              </a:rPr>
              <a:t>‘the Absolute,’ ‘the Source of All That Is,’ ‘the Creator of All,’ ‘Ultimate Reality,’ ‘the Source,’ ‘the Divine,’ ‘Presence,’ ‘Isness.’ </a:t>
            </a:r>
          </a:p>
          <a:p>
            <a:pPr marL="0" indent="0">
              <a:buNone/>
            </a:pPr>
            <a:r>
              <a:rPr lang="en-US" sz="1600" dirty="0">
                <a:latin typeface="Garamond" panose="02020404030301010803" pitchFamily="18" charset="0"/>
              </a:rPr>
              <a:t>“And as </a:t>
            </a:r>
            <a:r>
              <a:rPr lang="en-US" sz="1600" b="1" dirty="0">
                <a:solidFill>
                  <a:srgbClr val="FF0066"/>
                </a:solidFill>
                <a:latin typeface="Garamond" panose="02020404030301010803" pitchFamily="18" charset="0"/>
              </a:rPr>
              <a:t>his own interior life grew steadily more spacious and unboundaried</a:t>
            </a:r>
            <a:r>
              <a:rPr lang="en-US" sz="1600" dirty="0">
                <a:latin typeface="Garamond" panose="02020404030301010803" pitchFamily="18" charset="0"/>
              </a:rPr>
              <a:t>, he delved even more deeply into the </a:t>
            </a:r>
            <a:r>
              <a:rPr lang="en-US" sz="1600" b="1" dirty="0">
                <a:solidFill>
                  <a:srgbClr val="FF0066"/>
                </a:solidFill>
                <a:latin typeface="Garamond" panose="02020404030301010803" pitchFamily="18" charset="0"/>
              </a:rPr>
              <a:t>new cosmological models</a:t>
            </a:r>
            <a:r>
              <a:rPr lang="en-US" sz="1600" dirty="0">
                <a:latin typeface="Garamond" panose="02020404030301010803" pitchFamily="18" charset="0"/>
              </a:rPr>
              <a:t>, whose sheer vastness and dynamism offered congenial new ways of imaging what </a:t>
            </a:r>
            <a:r>
              <a:rPr lang="en-US" sz="1600" b="1" dirty="0">
                <a:solidFill>
                  <a:srgbClr val="FF0066"/>
                </a:solidFill>
                <a:latin typeface="Garamond" panose="02020404030301010803" pitchFamily="18" charset="0"/>
              </a:rPr>
              <a:t>he had already tasted inside</a:t>
            </a:r>
            <a:r>
              <a:rPr lang="en-US" sz="1600" dirty="0">
                <a:latin typeface="Garamond" panose="02020404030301010803" pitchFamily="18" charset="0"/>
              </a:rPr>
              <a:t>. (p. 160) Increasingly, he found himself bumping up against the walls of the old ‘flat earth’ cosmologies on which so much of traditional Christian theology is based.” (p. 160)</a:t>
            </a:r>
          </a:p>
          <a:p>
            <a:pPr marL="0" indent="0">
              <a:buNone/>
            </a:pPr>
            <a:r>
              <a:rPr lang="en-US" sz="1600" dirty="0">
                <a:latin typeface="Garamond" panose="02020404030301010803" pitchFamily="18" charset="0"/>
              </a:rPr>
              <a:t>He addressed the 2012 Contemplative Outreach annual conference (which became is 2019 book </a:t>
            </a:r>
            <a:r>
              <a:rPr lang="en-US" sz="1600" i="1" dirty="0">
                <a:latin typeface="Garamond" panose="02020404030301010803" pitchFamily="18" charset="0"/>
              </a:rPr>
              <a:t>God is All in All</a:t>
            </a:r>
            <a:r>
              <a:rPr lang="en-US" sz="1600" dirty="0">
                <a:latin typeface="Garamond" panose="02020404030301010803" pitchFamily="18" charset="0"/>
              </a:rPr>
              <a:t>), saying, “</a:t>
            </a:r>
            <a:r>
              <a:rPr lang="en-US" sz="1800" b="1" dirty="0">
                <a:solidFill>
                  <a:srgbClr val="3333FF"/>
                </a:solidFill>
                <a:latin typeface="Garamond" panose="02020404030301010803" pitchFamily="18" charset="0"/>
              </a:rPr>
              <a:t>People cannot be expected to be impressed with belief systems that rely on a cosmology that everybody knows does not exist</a:t>
            </a:r>
            <a:r>
              <a:rPr lang="en-US" sz="1600" dirty="0">
                <a:latin typeface="Garamond" panose="02020404030301010803" pitchFamily="18" charset="0"/>
              </a:rPr>
              <a:t>.” Like so many contemporary  Christian mystics – Teilhard de Chardin, Beatrice Bruteau, Ilia Delio – he walked boldly into these </a:t>
            </a:r>
            <a:r>
              <a:rPr lang="en-US" sz="1600" b="1" dirty="0">
                <a:solidFill>
                  <a:srgbClr val="FF0066"/>
                </a:solidFill>
                <a:latin typeface="Garamond" panose="02020404030301010803" pitchFamily="18" charset="0"/>
              </a:rPr>
              <a:t>new scientific waters in search of a cosmology that would match the size and the scale of what he had already intuited in his own cosmic heart</a:t>
            </a:r>
            <a:r>
              <a:rPr lang="en-US" sz="1600" dirty="0">
                <a:latin typeface="Garamond" panose="02020404030301010803" pitchFamily="18" charset="0"/>
              </a:rPr>
              <a:t>.  </a:t>
            </a:r>
            <a:r>
              <a:rPr lang="en-US" sz="1600" b="1" u="sng" dirty="0">
                <a:solidFill>
                  <a:srgbClr val="FF0066"/>
                </a:solidFill>
                <a:latin typeface="Garamond" panose="02020404030301010803" pitchFamily="18" charset="0"/>
              </a:rPr>
              <a:t>Science became more and more for him an authentic revelation of God</a:t>
            </a:r>
            <a:r>
              <a:rPr lang="en-US" sz="1600" dirty="0">
                <a:latin typeface="Garamond" panose="02020404030301010803" pitchFamily="18" charset="0"/>
              </a:rPr>
              <a:t>. p. 161</a:t>
            </a:r>
          </a:p>
        </p:txBody>
      </p:sp>
    </p:spTree>
    <p:extLst>
      <p:ext uri="{BB962C8B-B14F-4D97-AF65-F5344CB8AC3E}">
        <p14:creationId xmlns:p14="http://schemas.microsoft.com/office/powerpoint/2010/main" val="1635512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900ABB-96DB-D11C-731D-672209846D3B}"/>
              </a:ext>
            </a:extLst>
          </p:cNvPr>
          <p:cNvSpPr>
            <a:spLocks noGrp="1"/>
          </p:cNvSpPr>
          <p:nvPr>
            <p:ph type="title"/>
          </p:nvPr>
        </p:nvSpPr>
        <p:spPr>
          <a:xfrm>
            <a:off x="232895" y="190042"/>
            <a:ext cx="8496636" cy="2326541"/>
          </a:xfrm>
        </p:spPr>
        <p:txBody>
          <a:bodyPr vert="horz" lIns="91440" tIns="45720" rIns="91440" bIns="45720" rtlCol="0" anchor="b">
            <a:normAutofit fontScale="90000"/>
          </a:bodyPr>
          <a:lstStyle/>
          <a:p>
            <a:br>
              <a:rPr lang="en-US" sz="3100" b="1" dirty="0">
                <a:solidFill>
                  <a:srgbClr val="003399"/>
                </a:solidFill>
                <a:latin typeface="Modern Love" panose="04090805081005020601" pitchFamily="82" charset="0"/>
              </a:rPr>
            </a:br>
            <a:br>
              <a:rPr lang="en-US" sz="3100" b="1" dirty="0">
                <a:solidFill>
                  <a:srgbClr val="003399"/>
                </a:solidFill>
                <a:latin typeface="Modern Love" panose="04090805081005020601" pitchFamily="82" charset="0"/>
              </a:rPr>
            </a:br>
            <a:br>
              <a:rPr lang="en-US" sz="3100" b="1" dirty="0">
                <a:solidFill>
                  <a:srgbClr val="003399"/>
                </a:solidFill>
                <a:latin typeface="Modern Love" panose="04090805081005020601" pitchFamily="82" charset="0"/>
              </a:rPr>
            </a:br>
            <a:br>
              <a:rPr lang="en-US" sz="3100" b="1" dirty="0">
                <a:solidFill>
                  <a:srgbClr val="003399"/>
                </a:solidFill>
                <a:latin typeface="Modern Love" panose="04090805081005020601" pitchFamily="82" charset="0"/>
              </a:rPr>
            </a:br>
            <a:br>
              <a:rPr lang="en-US" sz="3100" b="1" dirty="0">
                <a:solidFill>
                  <a:srgbClr val="003399"/>
                </a:solidFill>
                <a:latin typeface="Modern Love" panose="04090805081005020601" pitchFamily="82" charset="0"/>
              </a:rPr>
            </a:br>
            <a:br>
              <a:rPr lang="en-US" sz="3100" b="1" dirty="0">
                <a:solidFill>
                  <a:srgbClr val="003399"/>
                </a:solidFill>
                <a:latin typeface="Modern Love" panose="04090805081005020601" pitchFamily="82" charset="0"/>
              </a:rPr>
            </a:br>
            <a:r>
              <a:rPr lang="en-US" sz="3100" b="1" dirty="0">
                <a:solidFill>
                  <a:srgbClr val="003399"/>
                </a:solidFill>
                <a:latin typeface="Modern Love" panose="04090805081005020601" pitchFamily="82" charset="0"/>
              </a:rPr>
              <a:t>The "Relentless Stripping” away (often very painful) of “the God we thought was God” and who “no longer exists” so that you’re on the other side of the bridge where there is “boundless, bare presence”.</a:t>
            </a:r>
            <a:br>
              <a:rPr lang="en-US" sz="2200" dirty="0"/>
            </a:br>
            <a:endParaRPr lang="en-US" sz="2200" dirty="0"/>
          </a:p>
        </p:txBody>
      </p:sp>
      <p:sp>
        <p:nvSpPr>
          <p:cNvPr id="3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DEF11E-EB03-E6AE-B901-D6A0ACA55C64}"/>
              </a:ext>
            </a:extLst>
          </p:cNvPr>
          <p:cNvSpPr>
            <a:spLocks noGrp="1"/>
          </p:cNvSpPr>
          <p:nvPr>
            <p:ph sz="half" idx="1"/>
          </p:nvPr>
        </p:nvSpPr>
        <p:spPr>
          <a:xfrm>
            <a:off x="103423" y="2516582"/>
            <a:ext cx="8755581" cy="4151375"/>
          </a:xfrm>
        </p:spPr>
        <p:txBody>
          <a:bodyPr vert="horz" lIns="91440" tIns="45720" rIns="91440" bIns="45720" rtlCol="0">
            <a:noAutofit/>
          </a:bodyPr>
          <a:lstStyle/>
          <a:p>
            <a:pPr marL="0" indent="0">
              <a:spcBef>
                <a:spcPts val="0"/>
              </a:spcBef>
              <a:buNone/>
            </a:pPr>
            <a:r>
              <a:rPr lang="en-US" sz="1400" dirty="0">
                <a:latin typeface="Garamond" panose="02020404030301010803" pitchFamily="18" charset="0"/>
              </a:rPr>
              <a:t>When all symbols, rituals, and former provisions of stability, consistency, even beauty and adoration are seen as “</a:t>
            </a:r>
            <a:r>
              <a:rPr lang="en-US" sz="1400" b="1" dirty="0">
                <a:latin typeface="Garamond" panose="02020404030301010803" pitchFamily="18" charset="0"/>
              </a:rPr>
              <a:t>in the way of the bare presence</a:t>
            </a:r>
            <a:r>
              <a:rPr lang="en-US" sz="1400" dirty="0">
                <a:latin typeface="Garamond" panose="02020404030301010803" pitchFamily="18" charset="0"/>
              </a:rPr>
              <a:t>….” p. 75</a:t>
            </a:r>
          </a:p>
          <a:p>
            <a:pPr marL="0" indent="0">
              <a:spcBef>
                <a:spcPts val="0"/>
              </a:spcBef>
              <a:buNone/>
            </a:pPr>
            <a:r>
              <a:rPr lang="en-US" sz="1400" dirty="0">
                <a:latin typeface="Garamond" panose="02020404030301010803" pitchFamily="18" charset="0"/>
              </a:rPr>
              <a:t>“When the mind is no longer processing the world through subjects and objects, symbols lose much of their force as connective links.  They’re still a bridge, but you are already standing on the other side.” p. 75</a:t>
            </a:r>
          </a:p>
          <a:p>
            <a:pPr marL="0" indent="0">
              <a:spcBef>
                <a:spcPts val="0"/>
              </a:spcBef>
              <a:buNone/>
            </a:pPr>
            <a:r>
              <a:rPr lang="en-US" sz="1400" dirty="0">
                <a:latin typeface="Garamond" panose="02020404030301010803" pitchFamily="18" charset="0"/>
              </a:rPr>
              <a:t>“If there is a faint lining of hope in this relentless stripping, it comes in the very last line of the poem, in Thomas’s quiet recognition that </a:t>
            </a:r>
            <a:r>
              <a:rPr lang="en-US" sz="1400" b="1" dirty="0">
                <a:latin typeface="Garamond" panose="02020404030301010803" pitchFamily="18" charset="0"/>
              </a:rPr>
              <a:t>it is not </a:t>
            </a:r>
            <a:r>
              <a:rPr lang="en-US" sz="1400" b="1" i="1" dirty="0">
                <a:latin typeface="Garamond" panose="02020404030301010803" pitchFamily="18" charset="0"/>
              </a:rPr>
              <a:t>God</a:t>
            </a:r>
            <a:r>
              <a:rPr lang="en-US" sz="1400" b="1" dirty="0">
                <a:latin typeface="Garamond" panose="02020404030301010803" pitchFamily="18" charset="0"/>
              </a:rPr>
              <a:t> who no longer exits – only ‘the God I thought I knew.’ </a:t>
            </a:r>
            <a:r>
              <a:rPr lang="en-US" sz="1400" dirty="0">
                <a:latin typeface="Garamond" panose="02020404030301010803" pitchFamily="18" charset="0"/>
              </a:rPr>
              <a:t>There is a quiet visceral conviction that, like the earlier privation in the dark night of sense, this is merely about </a:t>
            </a:r>
            <a:r>
              <a:rPr lang="en-US" sz="1400" b="1" dirty="0">
                <a:latin typeface="Garamond" panose="02020404030301010803" pitchFamily="18" charset="0"/>
              </a:rPr>
              <a:t>removing another layer of veils</a:t>
            </a:r>
            <a:r>
              <a:rPr lang="en-US" sz="1400" dirty="0">
                <a:latin typeface="Garamond" panose="02020404030301010803" pitchFamily="18" charset="0"/>
              </a:rPr>
              <a:t>. Beneath the veils, the substance still holds.  His disillusionment is not of the kind where one picks up one’s marbles and walks away.” p. 75</a:t>
            </a:r>
          </a:p>
          <a:p>
            <a:pPr marL="0" indent="0">
              <a:spcBef>
                <a:spcPts val="0"/>
              </a:spcBef>
              <a:buNone/>
            </a:pPr>
            <a:r>
              <a:rPr lang="en-US" sz="1400" dirty="0">
                <a:latin typeface="Garamond" panose="02020404030301010803" pitchFamily="18" charset="0"/>
              </a:rPr>
              <a:t>Keating is aware that “his </a:t>
            </a:r>
            <a:r>
              <a:rPr lang="en-US" sz="1400" b="1" dirty="0">
                <a:latin typeface="Garamond" panose="02020404030301010803" pitchFamily="18" charset="0"/>
              </a:rPr>
              <a:t>concept of love is shifting from emotional reciprocity to something far more unconditioned, closer to what St. Paul once called living ‘by faith alone.’</a:t>
            </a:r>
            <a:r>
              <a:rPr lang="en-US" sz="1400" dirty="0">
                <a:latin typeface="Garamond" panose="02020404030301010803" pitchFamily="18" charset="0"/>
              </a:rPr>
              <a:t>…this is a whole new territory, which neither his heart nor his mind can yet fathom, but which has his full attention.” p. 76</a:t>
            </a:r>
          </a:p>
          <a:p>
            <a:pPr marL="0" indent="0">
              <a:spcBef>
                <a:spcPts val="0"/>
              </a:spcBef>
              <a:buNone/>
            </a:pPr>
            <a:r>
              <a:rPr lang="en-US" sz="1400" dirty="0">
                <a:latin typeface="Garamond" panose="02020404030301010803" pitchFamily="18" charset="0"/>
              </a:rPr>
              <a:t>Note: JEB: walking by faith (entrustment) not by sight (human logic and understanding)? 2 Corinthians 5: 7</a:t>
            </a:r>
          </a:p>
          <a:p>
            <a:pPr marL="0" indent="0">
              <a:buNone/>
            </a:pPr>
            <a:r>
              <a:rPr lang="en-US" sz="1400" dirty="0">
                <a:latin typeface="Garamond" panose="02020404030301010803" pitchFamily="18" charset="0"/>
              </a:rPr>
              <a:t>Keating’s “vulnerability and tenderness sear your heart. Beneath the bleak landscape of pain, however, you can also sense that something is starting to fill in. Barely, but yes.  It peeks out from behind that presence-absence dialectic.” p. 77</a:t>
            </a:r>
          </a:p>
          <a:p>
            <a:pPr marL="0" indent="0">
              <a:buNone/>
            </a:pPr>
            <a:r>
              <a:rPr lang="en-US" sz="1400" dirty="0">
                <a:latin typeface="Garamond" panose="02020404030301010803" pitchFamily="18" charset="0"/>
              </a:rPr>
              <a:t>In Poem 4, “It’s about abiding in the desolation until our </a:t>
            </a:r>
            <a:r>
              <a:rPr lang="en-US" sz="1400" b="1" dirty="0">
                <a:latin typeface="Garamond" panose="02020404030301010803" pitchFamily="18" charset="0"/>
              </a:rPr>
              <a:t>eyes adjust to the dark and your spiritual night vision kicks in</a:t>
            </a:r>
            <a:r>
              <a:rPr lang="en-US" sz="1400" dirty="0">
                <a:latin typeface="Garamond" panose="02020404030301010803" pitchFamily="18" charset="0"/>
              </a:rPr>
              <a:t>…. He is already beginning to realize that what he formerly called </a:t>
            </a:r>
            <a:r>
              <a:rPr lang="en-US" sz="1400" b="1" dirty="0">
                <a:latin typeface="Garamond" panose="02020404030301010803" pitchFamily="18" charset="0"/>
              </a:rPr>
              <a:t>‘absence’ is indeed a new and more subtle form of presence</a:t>
            </a:r>
            <a:r>
              <a:rPr lang="en-US" sz="1400" dirty="0">
                <a:latin typeface="Garamond" panose="02020404030301010803" pitchFamily="18" charset="0"/>
              </a:rPr>
              <a:t>; with sturdy trust </a:t>
            </a:r>
            <a:r>
              <a:rPr lang="en-US" sz="1400" b="1" dirty="0">
                <a:latin typeface="Garamond" panose="02020404030301010803" pitchFamily="18" charset="0"/>
              </a:rPr>
              <a:t>he commits himself to that unfolding</a:t>
            </a:r>
            <a:r>
              <a:rPr lang="en-US" sz="1400" dirty="0">
                <a:latin typeface="Garamond" panose="02020404030301010803" pitchFamily="18" charset="0"/>
              </a:rPr>
              <a:t>….standing by …until what for now still registers as heartbreak begins to reveal itself – in the powerful words of poet T. S. Eliot – as ‘</a:t>
            </a:r>
            <a:r>
              <a:rPr lang="en-US" sz="1400" b="1" dirty="0">
                <a:latin typeface="Garamond" panose="02020404030301010803" pitchFamily="18" charset="0"/>
              </a:rPr>
              <a:t>a further union, a deeper communion</a:t>
            </a:r>
            <a:r>
              <a:rPr lang="en-US" sz="1400" dirty="0">
                <a:latin typeface="Garamond" panose="02020404030301010803" pitchFamily="18" charset="0"/>
              </a:rPr>
              <a:t>.’”(“East Coker” from </a:t>
            </a:r>
            <a:r>
              <a:rPr lang="en-US" sz="1400" i="1" dirty="0">
                <a:latin typeface="Garamond" panose="02020404030301010803" pitchFamily="18" charset="0"/>
              </a:rPr>
              <a:t>Four Quartets</a:t>
            </a:r>
            <a:r>
              <a:rPr lang="en-US" sz="1400" dirty="0">
                <a:latin typeface="Garamond" panose="02020404030301010803" pitchFamily="18" charset="0"/>
              </a:rPr>
              <a:t>) p. 78</a:t>
            </a:r>
          </a:p>
          <a:p>
            <a:pPr marL="0">
              <a:spcBef>
                <a:spcPts val="0"/>
              </a:spcBef>
            </a:pPr>
            <a:endParaRPr lang="en-US" sz="1400" dirty="0"/>
          </a:p>
          <a:p>
            <a:endParaRPr lang="en-US" sz="1600" dirty="0"/>
          </a:p>
        </p:txBody>
      </p:sp>
      <p:pic>
        <p:nvPicPr>
          <p:cNvPr id="6" name="Picture 5" descr="A tree with stars in the sky&#10;&#10;AI-generated content may be incorrect.">
            <a:extLst>
              <a:ext uri="{FF2B5EF4-FFF2-40B4-BE49-F238E27FC236}">
                <a16:creationId xmlns:a16="http://schemas.microsoft.com/office/drawing/2014/main" id="{F150C4DF-B8C9-AA4C-BD0F-E702C0A01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26" y="324612"/>
            <a:ext cx="2813181" cy="3429969"/>
          </a:xfrm>
          <a:prstGeom prst="rect">
            <a:avLst/>
          </a:prstGeom>
        </p:spPr>
      </p:pic>
      <p:pic>
        <p:nvPicPr>
          <p:cNvPr id="5" name="Content Placeholder 7" descr="A wooden bridge with trees in the background&#10;&#10;AI-generated content may be incorrect.">
            <a:extLst>
              <a:ext uri="{FF2B5EF4-FFF2-40B4-BE49-F238E27FC236}">
                <a16:creationId xmlns:a16="http://schemas.microsoft.com/office/drawing/2014/main" id="{05A98683-6DCE-F22D-2725-26C043D02F3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5555" r="5556"/>
          <a:stretch>
            <a:fillRect/>
          </a:stretch>
        </p:blipFill>
        <p:spPr>
          <a:xfrm>
            <a:off x="8962426" y="3948564"/>
            <a:ext cx="2813181" cy="2584824"/>
          </a:xfrm>
          <a:prstGeom prst="rect">
            <a:avLst/>
          </a:prstGeom>
        </p:spPr>
      </p:pic>
    </p:spTree>
    <p:extLst>
      <p:ext uri="{BB962C8B-B14F-4D97-AF65-F5344CB8AC3E}">
        <p14:creationId xmlns:p14="http://schemas.microsoft.com/office/powerpoint/2010/main" val="2300542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9F44-C4AE-38BC-6AC0-AF64B0F28949}"/>
              </a:ext>
            </a:extLst>
          </p:cNvPr>
          <p:cNvSpPr>
            <a:spLocks noGrp="1"/>
          </p:cNvSpPr>
          <p:nvPr>
            <p:ph type="title"/>
          </p:nvPr>
        </p:nvSpPr>
        <p:spPr>
          <a:xfrm>
            <a:off x="113288" y="146641"/>
            <a:ext cx="12078711" cy="686840"/>
          </a:xfrm>
        </p:spPr>
        <p:txBody>
          <a:bodyPr>
            <a:normAutofit/>
          </a:bodyPr>
          <a:lstStyle/>
          <a:p>
            <a:r>
              <a:rPr lang="en-US" sz="2400" dirty="0">
                <a:solidFill>
                  <a:srgbClr val="6699FF"/>
                </a:solidFill>
                <a:latin typeface="Modern Love" panose="04090805081005020601" pitchFamily="82" charset="0"/>
              </a:rPr>
              <a:t>Christ Consciousness in Suffering (the third Christic touchpoint) and final clarity.</a:t>
            </a:r>
          </a:p>
        </p:txBody>
      </p:sp>
      <p:sp>
        <p:nvSpPr>
          <p:cNvPr id="4" name="Content Placeholder 3">
            <a:extLst>
              <a:ext uri="{FF2B5EF4-FFF2-40B4-BE49-F238E27FC236}">
                <a16:creationId xmlns:a16="http://schemas.microsoft.com/office/drawing/2014/main" id="{A3262B22-FC0B-03B0-96F7-497223BC6C0D}"/>
              </a:ext>
            </a:extLst>
          </p:cNvPr>
          <p:cNvSpPr>
            <a:spLocks noGrp="1"/>
          </p:cNvSpPr>
          <p:nvPr>
            <p:ph sz="half" idx="2"/>
          </p:nvPr>
        </p:nvSpPr>
        <p:spPr>
          <a:xfrm>
            <a:off x="271084" y="673408"/>
            <a:ext cx="5197784" cy="3398654"/>
          </a:xfrm>
        </p:spPr>
        <p:txBody>
          <a:bodyPr>
            <a:noAutofit/>
          </a:bodyPr>
          <a:lstStyle/>
          <a:p>
            <a:pPr marL="0" indent="0">
              <a:buNone/>
            </a:pPr>
            <a:r>
              <a:rPr lang="en-US" sz="1400" dirty="0">
                <a:latin typeface="Garamond" panose="02020404030301010803" pitchFamily="18" charset="0"/>
              </a:rPr>
              <a:t>In January 2018, Thomas began to be racked with mysterious, agonizing pain that not only ended his mobility but also shattered the silence of his interior prayer.  He immediately pivoted to processing this ordeal as </a:t>
            </a:r>
            <a:r>
              <a:rPr lang="en-US" sz="1400" b="1" u="sng" dirty="0">
                <a:solidFill>
                  <a:srgbClr val="CC6600"/>
                </a:solidFill>
                <a:latin typeface="Garamond" panose="02020404030301010803" pitchFamily="18" charset="0"/>
              </a:rPr>
              <a:t>“sharing in the suffering of Christ,” </a:t>
            </a:r>
            <a:r>
              <a:rPr lang="en-US" sz="1400" dirty="0">
                <a:latin typeface="Garamond" panose="02020404030301010803" pitchFamily="18" charset="0"/>
              </a:rPr>
              <a:t>a well-worn path that has been followed by many other Christian mystics, but in his case a surprising return to a more traditional form of Christian piety. Isabel Castellanos kept careful summaries of her periodic phone calls with her friend, Thomas. On February 21, 2018, she wrote, </a:t>
            </a:r>
            <a:r>
              <a:rPr lang="en-US" sz="1400" b="1" dirty="0">
                <a:solidFill>
                  <a:srgbClr val="CC6600"/>
                </a:solidFill>
                <a:latin typeface="Garamond" panose="02020404030301010803" pitchFamily="18" charset="0"/>
              </a:rPr>
              <a:t>“He knows his vocation now is to suffer identified with the passion of Christ and he is happy to live that vocation.” </a:t>
            </a:r>
            <a:r>
              <a:rPr lang="en-US" sz="1400" dirty="0">
                <a:latin typeface="Garamond" panose="02020404030301010803" pitchFamily="18" charset="0"/>
              </a:rPr>
              <a:t>p. 202 He deteriorated such that he was flown on March 26, 20218 from Colorado monastery back to Massachusetts monastery where the infirmary was far better equipped to deal with his need.</a:t>
            </a:r>
          </a:p>
          <a:p>
            <a:pPr marL="0" indent="0">
              <a:buNone/>
            </a:pPr>
            <a:r>
              <a:rPr lang="en-US" sz="1400" dirty="0">
                <a:latin typeface="Garamond" panose="02020404030301010803" pitchFamily="18" charset="0"/>
              </a:rPr>
              <a:t>On October 12, 2018, two weeks before his death, he requested assistance to sit upright in his bed after four days of what appeared to be a deep coma. He delivered his final message over the course of 11 minutes.</a:t>
            </a:r>
          </a:p>
        </p:txBody>
      </p:sp>
      <p:sp>
        <p:nvSpPr>
          <p:cNvPr id="5" name="TextBox 4">
            <a:extLst>
              <a:ext uri="{FF2B5EF4-FFF2-40B4-BE49-F238E27FC236}">
                <a16:creationId xmlns:a16="http://schemas.microsoft.com/office/drawing/2014/main" id="{82F35244-B9EB-A7D4-6DE9-033B6EE8011C}"/>
              </a:ext>
            </a:extLst>
          </p:cNvPr>
          <p:cNvSpPr txBox="1"/>
          <p:nvPr/>
        </p:nvSpPr>
        <p:spPr>
          <a:xfrm>
            <a:off x="5559902" y="1317462"/>
            <a:ext cx="6522180" cy="5509200"/>
          </a:xfrm>
          <a:prstGeom prst="rect">
            <a:avLst/>
          </a:prstGeom>
          <a:noFill/>
        </p:spPr>
        <p:txBody>
          <a:bodyPr wrap="square">
            <a:spAutoFit/>
          </a:bodyPr>
          <a:lstStyle/>
          <a:p>
            <a:pPr algn="l">
              <a:buNone/>
            </a:pPr>
            <a:r>
              <a:rPr lang="en-US" sz="1600" b="1" dirty="0">
                <a:solidFill>
                  <a:srgbClr val="242424"/>
                </a:solidFill>
                <a:effectLst/>
                <a:latin typeface="Garamond" panose="02020404030301010803" pitchFamily="18" charset="0"/>
              </a:rPr>
              <a:t>Dear friends: In the universe, an </a:t>
            </a:r>
            <a:r>
              <a:rPr lang="en-US" sz="1600" b="1" dirty="0">
                <a:solidFill>
                  <a:srgbClr val="008000"/>
                </a:solidFill>
                <a:effectLst/>
                <a:latin typeface="Garamond" panose="02020404030301010803" pitchFamily="18" charset="0"/>
              </a:rPr>
              <a:t>extraordinary moment of civilization seems to be overtaking us.</a:t>
            </a:r>
            <a:r>
              <a:rPr lang="en-US" sz="1600" b="1" dirty="0">
                <a:solidFill>
                  <a:srgbClr val="242424"/>
                </a:solidFill>
                <a:effectLst/>
                <a:latin typeface="Garamond" panose="02020404030301010803" pitchFamily="18" charset="0"/>
              </a:rPr>
              <a:t> Through the great discoveries of science and spirituality, we find ourselves in essentially </a:t>
            </a:r>
            <a:r>
              <a:rPr lang="en-US" sz="1600" b="1" dirty="0">
                <a:solidFill>
                  <a:srgbClr val="008000"/>
                </a:solidFill>
                <a:effectLst/>
                <a:latin typeface="Garamond" panose="02020404030301010803" pitchFamily="18" charset="0"/>
              </a:rPr>
              <a:t>a new and different place than ever before in history.</a:t>
            </a:r>
            <a:r>
              <a:rPr lang="en-US" sz="1600" b="1" dirty="0">
                <a:solidFill>
                  <a:srgbClr val="242424"/>
                </a:solidFill>
                <a:effectLst/>
                <a:latin typeface="Garamond" panose="02020404030301010803" pitchFamily="18" charset="0"/>
              </a:rPr>
              <a:t> It’s a time of enormous expectancy and possibility. We are called to start — </a:t>
            </a:r>
            <a:r>
              <a:rPr lang="en-US" sz="1600" b="1" dirty="0">
                <a:solidFill>
                  <a:srgbClr val="008000"/>
                </a:solidFill>
                <a:effectLst/>
                <a:latin typeface="Garamond" panose="02020404030301010803" pitchFamily="18" charset="0"/>
              </a:rPr>
              <a:t>not with the old-world contracts, now that we know that they are all lies </a:t>
            </a:r>
            <a:r>
              <a:rPr lang="en-US" sz="1600" b="1" dirty="0">
                <a:solidFill>
                  <a:srgbClr val="242424"/>
                </a:solidFill>
                <a:effectLst/>
                <a:latin typeface="Garamond" panose="02020404030301010803" pitchFamily="18" charset="0"/>
              </a:rPr>
              <a:t>— but [with] what we know as the </a:t>
            </a:r>
            <a:r>
              <a:rPr lang="en-US" sz="1600" b="1" dirty="0">
                <a:solidFill>
                  <a:srgbClr val="008000"/>
                </a:solidFill>
                <a:effectLst/>
                <a:latin typeface="Garamond" panose="02020404030301010803" pitchFamily="18" charset="0"/>
              </a:rPr>
              <a:t>truth as proved by silence and science</a:t>
            </a:r>
            <a:r>
              <a:rPr lang="en-US" sz="1600" b="1" dirty="0">
                <a:solidFill>
                  <a:srgbClr val="242424"/>
                </a:solidFill>
                <a:effectLst/>
                <a:latin typeface="Garamond" panose="02020404030301010803" pitchFamily="18" charset="0"/>
              </a:rPr>
              <a:t>. So I call upon the nations to consider this as a possibility: that we should </a:t>
            </a:r>
            <a:r>
              <a:rPr lang="en-US" sz="1600" b="1" dirty="0">
                <a:solidFill>
                  <a:srgbClr val="008000"/>
                </a:solidFill>
                <a:effectLst/>
                <a:latin typeface="Garamond" panose="02020404030301010803" pitchFamily="18" charset="0"/>
              </a:rPr>
              <a:t>begin a new world with one that actually exists. </a:t>
            </a:r>
            <a:r>
              <a:rPr lang="en-US" sz="1600" b="1" dirty="0">
                <a:solidFill>
                  <a:srgbClr val="242424"/>
                </a:solidFill>
                <a:effectLst/>
                <a:latin typeface="Garamond" panose="02020404030301010803" pitchFamily="18" charset="0"/>
              </a:rPr>
              <a:t>This is the moment to manifest this world, by </a:t>
            </a:r>
            <a:r>
              <a:rPr lang="en-US" sz="1600" b="1" dirty="0">
                <a:solidFill>
                  <a:srgbClr val="008000"/>
                </a:solidFill>
                <a:effectLst/>
                <a:latin typeface="Garamond" panose="02020404030301010803" pitchFamily="18" charset="0"/>
              </a:rPr>
              <a:t>showing loving concern for poverty, loving appreciation for the needs of the world, and opportunities for accelerated development.</a:t>
            </a:r>
            <a:r>
              <a:rPr lang="en-US" sz="1600" b="1" dirty="0">
                <a:solidFill>
                  <a:srgbClr val="242424"/>
                </a:solidFill>
                <a:effectLst/>
                <a:latin typeface="Garamond" panose="02020404030301010803" pitchFamily="18" charset="0"/>
              </a:rPr>
              <a:t> We need to find ways to make these really happen. I make this humble suggestion, that now arms-making is of no significance in the world. It hinders its progress. This will allow and offer the world </a:t>
            </a:r>
            <a:r>
              <a:rPr lang="en-US" sz="1600" b="1" dirty="0">
                <a:solidFill>
                  <a:srgbClr val="008000"/>
                </a:solidFill>
                <a:effectLst/>
                <a:latin typeface="Garamond" panose="02020404030301010803" pitchFamily="18" charset="0"/>
              </a:rPr>
              <a:t>the marvelous gift of beginning, [of] creating, of trusting each other, of forgiving each other, and of showing compassion, care for the poor, and putting all our trust in the God of heaven and earth. </a:t>
            </a:r>
            <a:r>
              <a:rPr lang="en-US" sz="1600" b="1" dirty="0">
                <a:solidFill>
                  <a:srgbClr val="242424"/>
                </a:solidFill>
                <a:effectLst/>
                <a:latin typeface="Garamond" panose="02020404030301010803" pitchFamily="18" charset="0"/>
              </a:rPr>
              <a:t>I leave </a:t>
            </a:r>
            <a:r>
              <a:rPr lang="en-US" sz="1600" b="1" dirty="0">
                <a:solidFill>
                  <a:srgbClr val="008000"/>
                </a:solidFill>
                <a:effectLst/>
                <a:latin typeface="Garamond" panose="02020404030301010803" pitchFamily="18" charset="0"/>
              </a:rPr>
              <a:t>this hope in your hands and hearts, coming as a real inspiration from the heart of God</a:t>
            </a:r>
            <a:r>
              <a:rPr lang="en-US" sz="1600" b="1" dirty="0">
                <a:solidFill>
                  <a:srgbClr val="242424"/>
                </a:solidFill>
                <a:effectLst/>
                <a:latin typeface="Garamond" panose="02020404030301010803" pitchFamily="18" charset="0"/>
              </a:rPr>
              <a:t>. What does [God] care about who has this or other lands, when the power to begin with </a:t>
            </a:r>
            <a:r>
              <a:rPr lang="en-US" sz="1600" b="1" dirty="0">
                <a:solidFill>
                  <a:srgbClr val="008000"/>
                </a:solidFill>
                <a:effectLst/>
                <a:latin typeface="Garamond" panose="02020404030301010803" pitchFamily="18" charset="0"/>
              </a:rPr>
              <a:t>the truest history is coming from religion as expression of the Source that has been realized for centuries? Buddhism, Hinduism, Sufism, Indigenous, and Christianity — all religions — oneness is their nature.</a:t>
            </a:r>
            <a:r>
              <a:rPr lang="en-US" sz="1600" b="1" dirty="0">
                <a:solidFill>
                  <a:srgbClr val="242424"/>
                </a:solidFill>
                <a:effectLst/>
                <a:latin typeface="Garamond" panose="02020404030301010803" pitchFamily="18" charset="0"/>
              </a:rPr>
              <a:t> Amen. </a:t>
            </a:r>
            <a:r>
              <a:rPr lang="en-US" sz="1400" dirty="0">
                <a:solidFill>
                  <a:srgbClr val="242424"/>
                </a:solidFill>
                <a:effectLst/>
                <a:latin typeface="Garamond" panose="02020404030301010803" pitchFamily="18" charset="0"/>
              </a:rPr>
              <a:t>p. 206</a:t>
            </a:r>
          </a:p>
        </p:txBody>
      </p:sp>
      <p:pic>
        <p:nvPicPr>
          <p:cNvPr id="6" name="Picture 5" descr="A forest with leaves and trees&#10;&#10;AI-generated content may be incorrect.">
            <a:extLst>
              <a:ext uri="{FF2B5EF4-FFF2-40B4-BE49-F238E27FC236}">
                <a16:creationId xmlns:a16="http://schemas.microsoft.com/office/drawing/2014/main" id="{9251AE56-5E12-32C3-0040-AEAD3EF65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12" y="4072062"/>
            <a:ext cx="5267915" cy="2710832"/>
          </a:xfrm>
          <a:prstGeom prst="rect">
            <a:avLst/>
          </a:prstGeom>
        </p:spPr>
      </p:pic>
      <p:pic>
        <p:nvPicPr>
          <p:cNvPr id="3" name="Picture 2">
            <a:extLst>
              <a:ext uri="{FF2B5EF4-FFF2-40B4-BE49-F238E27FC236}">
                <a16:creationId xmlns:a16="http://schemas.microsoft.com/office/drawing/2014/main" id="{57EC05DB-1508-3791-6E71-C1D25C18E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73408"/>
            <a:ext cx="884883" cy="756557"/>
          </a:xfrm>
          <a:prstGeom prst="rect">
            <a:avLst/>
          </a:prstGeom>
        </p:spPr>
      </p:pic>
    </p:spTree>
    <p:extLst>
      <p:ext uri="{BB962C8B-B14F-4D97-AF65-F5344CB8AC3E}">
        <p14:creationId xmlns:p14="http://schemas.microsoft.com/office/powerpoint/2010/main" val="2614817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379F5E-C511-043F-ECDB-8B31F6403504}"/>
              </a:ext>
            </a:extLst>
          </p:cNvPr>
          <p:cNvSpPr>
            <a:spLocks noGrp="1"/>
          </p:cNvSpPr>
          <p:nvPr>
            <p:ph type="title"/>
          </p:nvPr>
        </p:nvSpPr>
        <p:spPr>
          <a:xfrm>
            <a:off x="414183" y="4474079"/>
            <a:ext cx="2975193" cy="1983365"/>
          </a:xfrm>
        </p:spPr>
        <p:txBody>
          <a:bodyPr vert="horz" lIns="91440" tIns="45720" rIns="91440" bIns="45720" rtlCol="0" anchor="ctr">
            <a:normAutofit/>
          </a:bodyPr>
          <a:lstStyle/>
          <a:p>
            <a:pPr algn="ctr"/>
            <a:r>
              <a:rPr lang="en-US" sz="2000" dirty="0">
                <a:solidFill>
                  <a:srgbClr val="FF9900"/>
                </a:solidFill>
                <a:latin typeface="Modern Love" panose="04090805081005020601" pitchFamily="82" charset="0"/>
              </a:rPr>
              <a:t>Nothing has destroyed the faith of so many as the disappointment of the expectation fed by the language of “Almighty God.”</a:t>
            </a:r>
          </a:p>
        </p:txBody>
      </p:sp>
      <p:pic>
        <p:nvPicPr>
          <p:cNvPr id="9" name="Picture 8" descr="A person with a serious face&#10;&#10;AI-generated content may be incorrect.">
            <a:extLst>
              <a:ext uri="{FF2B5EF4-FFF2-40B4-BE49-F238E27FC236}">
                <a16:creationId xmlns:a16="http://schemas.microsoft.com/office/drawing/2014/main" id="{608CA6CD-95A0-D59C-9968-B8FFB96408D1}"/>
              </a:ext>
            </a:extLst>
          </p:cNvPr>
          <p:cNvPicPr>
            <a:picLocks noChangeAspect="1"/>
          </p:cNvPicPr>
          <p:nvPr/>
        </p:nvPicPr>
        <p:blipFill>
          <a:blip r:embed="rId2">
            <a:extLst>
              <a:ext uri="{28A0092B-C50C-407E-A947-70E740481C1C}">
                <a14:useLocalDpi xmlns:a14="http://schemas.microsoft.com/office/drawing/2010/main" val="0"/>
              </a:ext>
            </a:extLst>
          </a:blip>
          <a:srcRect l="1" t="16311" r="-720" b="16633"/>
          <a:stretch>
            <a:fillRect/>
          </a:stretch>
        </p:blipFill>
        <p:spPr>
          <a:xfrm>
            <a:off x="414183" y="164592"/>
            <a:ext cx="3178693" cy="4423592"/>
          </a:xfrm>
          <a:prstGeom prst="rect">
            <a:avLst/>
          </a:prstGeom>
        </p:spPr>
      </p:pic>
      <p:pic>
        <p:nvPicPr>
          <p:cNvPr id="5" name="Content Placeholder 4" descr="A page of a book&#10;&#10;AI-generated content may be incorrect.">
            <a:extLst>
              <a:ext uri="{FF2B5EF4-FFF2-40B4-BE49-F238E27FC236}">
                <a16:creationId xmlns:a16="http://schemas.microsoft.com/office/drawing/2014/main" id="{843E0751-886E-38FB-AA59-98CD756CDBF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72" t="7369" r="4031" b="3862"/>
          <a:stretch>
            <a:fillRect/>
          </a:stretch>
        </p:blipFill>
        <p:spPr>
          <a:xfrm rot="5400000">
            <a:off x="3136752" y="916259"/>
            <a:ext cx="5488461" cy="3985132"/>
          </a:xfrm>
          <a:prstGeom prst="rect">
            <a:avLst/>
          </a:prstGeom>
        </p:spPr>
      </p:pic>
      <p:pic>
        <p:nvPicPr>
          <p:cNvPr id="11" name="Picture 10" descr="A page of a book&#10;&#10;AI-generated content may be incorrect.">
            <a:extLst>
              <a:ext uri="{FF2B5EF4-FFF2-40B4-BE49-F238E27FC236}">
                <a16:creationId xmlns:a16="http://schemas.microsoft.com/office/drawing/2014/main" id="{C9A653BF-463F-3D81-54C3-A60142C20223}"/>
              </a:ext>
            </a:extLst>
          </p:cNvPr>
          <p:cNvPicPr>
            <a:picLocks noChangeAspect="1"/>
          </p:cNvPicPr>
          <p:nvPr/>
        </p:nvPicPr>
        <p:blipFill>
          <a:blip r:embed="rId4">
            <a:extLst>
              <a:ext uri="{28A0092B-C50C-407E-A947-70E740481C1C}">
                <a14:useLocalDpi xmlns:a14="http://schemas.microsoft.com/office/drawing/2010/main" val="0"/>
              </a:ext>
            </a:extLst>
          </a:blip>
          <a:srcRect l="5325" t="-784" r="29320"/>
          <a:stretch>
            <a:fillRect/>
          </a:stretch>
        </p:blipFill>
        <p:spPr>
          <a:xfrm rot="5400000">
            <a:off x="7717129" y="466668"/>
            <a:ext cx="4520699" cy="3916545"/>
          </a:xfrm>
          <a:prstGeom prst="rect">
            <a:avLst/>
          </a:prstGeom>
        </p:spPr>
      </p:pic>
      <p:sp>
        <p:nvSpPr>
          <p:cNvPr id="18"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B3D477-4725-965E-9DF0-E670A20A26BC}"/>
              </a:ext>
            </a:extLst>
          </p:cNvPr>
          <p:cNvSpPr txBox="1"/>
          <p:nvPr/>
        </p:nvSpPr>
        <p:spPr>
          <a:xfrm>
            <a:off x="8893147" y="5146535"/>
            <a:ext cx="3042604" cy="1200329"/>
          </a:xfrm>
          <a:prstGeom prst="rect">
            <a:avLst/>
          </a:prstGeom>
          <a:noFill/>
        </p:spPr>
        <p:txBody>
          <a:bodyPr wrap="square" rtlCol="0">
            <a:spAutoFit/>
          </a:bodyPr>
          <a:lstStyle/>
          <a:p>
            <a:r>
              <a:rPr lang="en-US" b="1" dirty="0">
                <a:solidFill>
                  <a:srgbClr val="FF9900"/>
                </a:solidFill>
                <a:latin typeface="Modern Love" panose="04090805081005020601" pitchFamily="82" charset="0"/>
              </a:rPr>
              <a:t>The monarchical view of God or the parental view of God. God is not responsible for creaturely suffering.</a:t>
            </a:r>
          </a:p>
        </p:txBody>
      </p:sp>
    </p:spTree>
    <p:extLst>
      <p:ext uri="{BB962C8B-B14F-4D97-AF65-F5344CB8AC3E}">
        <p14:creationId xmlns:p14="http://schemas.microsoft.com/office/powerpoint/2010/main" val="3877611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2E1F0E-F762-BDB6-D77B-89E35F6E4777}"/>
              </a:ext>
            </a:extLst>
          </p:cNvPr>
          <p:cNvSpPr>
            <a:spLocks noGrp="1"/>
          </p:cNvSpPr>
          <p:nvPr>
            <p:ph idx="1"/>
          </p:nvPr>
        </p:nvSpPr>
        <p:spPr>
          <a:xfrm>
            <a:off x="205664" y="121670"/>
            <a:ext cx="10209321" cy="6216045"/>
          </a:xfrm>
        </p:spPr>
        <p:txBody>
          <a:bodyPr>
            <a:noAutofit/>
          </a:bodyPr>
          <a:lstStyle/>
          <a:p>
            <a:pPr marL="0" indent="0">
              <a:buNone/>
            </a:pPr>
            <a:r>
              <a:rPr lang="en-US" sz="1600" dirty="0">
                <a:latin typeface="Garamond" panose="02020404030301010803" pitchFamily="18" charset="0"/>
              </a:rPr>
              <a:t>“We need to keep in mind that the Chistian tradition, especially since the Reformation, has focused on doctrinal differences between the denominations rather than on the spiritual journey itself and actually practicing the contemplative dimension of the Gospel.” </a:t>
            </a:r>
            <a:r>
              <a:rPr lang="en-US" sz="1200" dirty="0">
                <a:latin typeface="Garamond" panose="02020404030301010803" pitchFamily="18" charset="0"/>
              </a:rPr>
              <a:t>Keating, </a:t>
            </a:r>
            <a:r>
              <a:rPr lang="en-US" sz="1200" i="1" dirty="0">
                <a:latin typeface="Garamond" panose="02020404030301010803" pitchFamily="18" charset="0"/>
              </a:rPr>
              <a:t>That We May Be One</a:t>
            </a:r>
            <a:r>
              <a:rPr lang="en-US" sz="1200" dirty="0">
                <a:latin typeface="Garamond" panose="02020404030301010803" pitchFamily="18" charset="0"/>
              </a:rPr>
              <a:t>, p. 1 </a:t>
            </a:r>
            <a:r>
              <a:rPr lang="en-US" sz="1600" dirty="0">
                <a:latin typeface="Garamond" panose="02020404030301010803" pitchFamily="18" charset="0"/>
              </a:rPr>
              <a:t>Richard Hauser: two models of Spirituality. Western Model of Spirituality and Scriptural Model of Spirituality.</a:t>
            </a:r>
          </a:p>
          <a:p>
            <a:pPr marL="0" indent="0">
              <a:buNone/>
            </a:pPr>
            <a:r>
              <a:rPr lang="en-US" sz="1600" dirty="0">
                <a:latin typeface="Garamond" panose="02020404030301010803" pitchFamily="18" charset="0"/>
              </a:rPr>
              <a:t>“The Western Model is based on seeing Christian spirituality as the self-outside-of-God. The Christian mystics, from Pseudo-Dionysius, </a:t>
            </a:r>
            <a:r>
              <a:rPr lang="en-US" sz="1600" i="1" dirty="0">
                <a:latin typeface="Garamond" panose="02020404030301010803" pitchFamily="18" charset="0"/>
              </a:rPr>
              <a:t>The Cloud of Unknowing</a:t>
            </a:r>
            <a:r>
              <a:rPr lang="en-US" sz="1600" dirty="0">
                <a:latin typeface="Garamond" panose="02020404030301010803" pitchFamily="18" charset="0"/>
              </a:rPr>
              <a:t>, </a:t>
            </a:r>
            <a:r>
              <a:rPr lang="en-US" sz="1600" dirty="0" err="1">
                <a:latin typeface="Garamond" panose="02020404030301010803" pitchFamily="18" charset="0"/>
              </a:rPr>
              <a:t>Ruysbroeck</a:t>
            </a:r>
            <a:r>
              <a:rPr lang="en-US" sz="1600" dirty="0">
                <a:latin typeface="Garamond" panose="02020404030301010803" pitchFamily="18" charset="0"/>
              </a:rPr>
              <a:t>, Eckhart and the Dominicans, the Beguines of the 13</a:t>
            </a:r>
            <a:r>
              <a:rPr lang="en-US" sz="1600" baseline="30000" dirty="0">
                <a:latin typeface="Garamond" panose="02020404030301010803" pitchFamily="18" charset="0"/>
              </a:rPr>
              <a:t>th</a:t>
            </a:r>
            <a:r>
              <a:rPr lang="en-US" sz="1600" dirty="0">
                <a:latin typeface="Garamond" panose="02020404030301010803" pitchFamily="18" charset="0"/>
              </a:rPr>
              <a:t> century, taught they self I in God. </a:t>
            </a:r>
          </a:p>
          <a:p>
            <a:pPr marL="0" indent="0">
              <a:buNone/>
            </a:pPr>
            <a:r>
              <a:rPr lang="en-US" sz="1600" dirty="0">
                <a:latin typeface="Garamond" panose="02020404030301010803" pitchFamily="18" charset="0"/>
              </a:rPr>
              <a:t>Thus, </a:t>
            </a:r>
            <a:r>
              <a:rPr lang="en-US" sz="2400" b="1" dirty="0">
                <a:solidFill>
                  <a:srgbClr val="CC0066"/>
                </a:solidFill>
                <a:latin typeface="Modern Love" panose="04090805081005020601" pitchFamily="82" charset="0"/>
              </a:rPr>
              <a:t>there is a basic conflict in Christianity itself</a:t>
            </a:r>
            <a:r>
              <a:rPr lang="en-US" sz="1600" dirty="0">
                <a:latin typeface="Garamond" panose="02020404030301010803" pitchFamily="18" charset="0"/>
              </a:rPr>
              <a:t>. In the last several hundred years priests have rarely been taught about the contemplative dimension of the Gospel or the Christian mystical tradition. The most they could usually find in a university or a seminary was the history of Christian spirituality.</a:t>
            </a:r>
          </a:p>
          <a:p>
            <a:pPr marL="0" indent="0">
              <a:buNone/>
            </a:pPr>
            <a:r>
              <a:rPr lang="en-US" sz="1600" b="1" dirty="0">
                <a:solidFill>
                  <a:srgbClr val="CC0066"/>
                </a:solidFill>
                <a:latin typeface="Garamond" panose="02020404030301010803" pitchFamily="18" charset="0"/>
              </a:rPr>
              <a:t>In scriptural spirituality </a:t>
            </a:r>
            <a:r>
              <a:rPr lang="en-US" sz="1600" dirty="0">
                <a:latin typeface="Garamond" panose="02020404030301010803" pitchFamily="18" charset="0"/>
              </a:rPr>
              <a:t>we are to become a sacrament of the presence of God. This presence in not a Sunday affair. It’s not a goodnight prayer, or a wakeup prayer.  It’s all the time. That is the goal of the Christian life as laid-out in the Gospels. </a:t>
            </a:r>
            <a:r>
              <a:rPr lang="en-US" sz="1600" b="1" dirty="0">
                <a:solidFill>
                  <a:srgbClr val="CC0066"/>
                </a:solidFill>
                <a:latin typeface="Garamond" panose="02020404030301010803" pitchFamily="18" charset="0"/>
              </a:rPr>
              <a:t>We are in God and our actions are to be motivated by the Spirit’s movement, inspiration, and guidance within us into oneness with the Trinity</a:t>
            </a:r>
            <a:r>
              <a:rPr lang="en-US" sz="1600" dirty="0">
                <a:latin typeface="Garamond" panose="02020404030301010803" pitchFamily="18" charset="0"/>
              </a:rPr>
              <a:t>. P. 2</a:t>
            </a:r>
          </a:p>
          <a:p>
            <a:pPr marL="0" indent="0">
              <a:buNone/>
            </a:pPr>
            <a:r>
              <a:rPr lang="en-US" sz="1600" b="1" dirty="0">
                <a:solidFill>
                  <a:srgbClr val="CC0066"/>
                </a:solidFill>
                <a:latin typeface="Garamond" panose="02020404030301010803" pitchFamily="18" charset="0"/>
              </a:rPr>
              <a:t>The Western Model of God-out-side-of-self describes a relationship that is at odds with the Gospel teaching</a:t>
            </a:r>
            <a:r>
              <a:rPr lang="en-US" sz="1600" b="1" dirty="0">
                <a:latin typeface="Garamond" panose="02020404030301010803" pitchFamily="18" charset="0"/>
              </a:rPr>
              <a:t>. </a:t>
            </a:r>
            <a:r>
              <a:rPr lang="en-US" sz="1600" dirty="0">
                <a:latin typeface="Garamond" panose="02020404030301010803" pitchFamily="18" charset="0"/>
              </a:rPr>
              <a:t>Until the beginning of the Second Vatican Council we rarely heard the doctrine that </a:t>
            </a:r>
            <a:r>
              <a:rPr lang="en-US" sz="1600" b="1" dirty="0">
                <a:solidFill>
                  <a:srgbClr val="CC0066"/>
                </a:solidFill>
                <a:latin typeface="Garamond" panose="02020404030301010803" pitchFamily="18" charset="0"/>
              </a:rPr>
              <a:t>we are in God and that God is in us.  </a:t>
            </a:r>
            <a:r>
              <a:rPr lang="en-US" sz="1600" dirty="0">
                <a:latin typeface="Garamond" panose="02020404030301010803" pitchFamily="18" charset="0"/>
              </a:rPr>
              <a:t>This led to the idea, especially in Protestant circles, that God really was displeased with us.</a:t>
            </a:r>
          </a:p>
          <a:p>
            <a:pPr marL="0" indent="0">
              <a:buNone/>
            </a:pPr>
            <a:r>
              <a:rPr lang="en-US" sz="1600" b="1" dirty="0">
                <a:solidFill>
                  <a:srgbClr val="CC0066"/>
                </a:solidFill>
                <a:latin typeface="Garamond" panose="02020404030301010803" pitchFamily="18" charset="0"/>
              </a:rPr>
              <a:t>The Scriptural Model acknowledges our sins but says very clearly that Christ has come to take them away and to unite us with himself.  We cannot possibly exist without God being in us since God is everywhere. </a:t>
            </a:r>
            <a:r>
              <a:rPr lang="en-US" sz="1600" dirty="0">
                <a:latin typeface="Garamond" panose="02020404030301010803" pitchFamily="18" charset="0"/>
              </a:rPr>
              <a:t>Although theology taught this doctrine in the Middle Ages, it was the mystics who took it seriously and grasped what it meant.</a:t>
            </a:r>
          </a:p>
          <a:p>
            <a:pPr marL="0" indent="0">
              <a:buNone/>
            </a:pPr>
            <a:r>
              <a:rPr lang="en-US" sz="1600" dirty="0">
                <a:latin typeface="Garamond" panose="02020404030301010803" pitchFamily="18" charset="0"/>
              </a:rPr>
              <a:t>Here are some of </a:t>
            </a:r>
            <a:r>
              <a:rPr lang="en-US" sz="1600" b="1" dirty="0">
                <a:solidFill>
                  <a:srgbClr val="006699"/>
                </a:solidFill>
                <a:latin typeface="Garamond" panose="02020404030301010803" pitchFamily="18" charset="0"/>
              </a:rPr>
              <a:t>the symptoms of the Western model of Spirituality: We initiate our good efforts and God rewards.  Thus, we have an image of God sitting in the bleachers of an area watching our activities.  If they are good, it’s thumbs up! If they are not, it’s thumbs down.  Grace in the Western Model enables us to build-up rewards in Heaven, as long as we keep earning them through our good works</a:t>
            </a:r>
            <a:r>
              <a:rPr lang="en-US" sz="1600" dirty="0">
                <a:solidFill>
                  <a:srgbClr val="006699"/>
                </a:solidFill>
                <a:latin typeface="Garamond" panose="02020404030301010803" pitchFamily="18" charset="0"/>
              </a:rPr>
              <a:t>.</a:t>
            </a:r>
            <a:r>
              <a:rPr lang="en-US" sz="1600" dirty="0">
                <a:latin typeface="Garamond" panose="02020404030301010803" pitchFamily="18" charset="0"/>
              </a:rPr>
              <a:t> P. 3</a:t>
            </a:r>
          </a:p>
        </p:txBody>
      </p:sp>
      <p:pic>
        <p:nvPicPr>
          <p:cNvPr id="5" name="Picture 4" descr="A book cover with a lake and trees&#10;&#10;AI-generated content may be incorrect.">
            <a:extLst>
              <a:ext uri="{FF2B5EF4-FFF2-40B4-BE49-F238E27FC236}">
                <a16:creationId xmlns:a16="http://schemas.microsoft.com/office/drawing/2014/main" id="{894703A6-A83A-795A-06A9-4F58E2BE5083}"/>
              </a:ext>
            </a:extLst>
          </p:cNvPr>
          <p:cNvPicPr>
            <a:picLocks noChangeAspect="1"/>
          </p:cNvPicPr>
          <p:nvPr/>
        </p:nvPicPr>
        <p:blipFill>
          <a:blip r:embed="rId2">
            <a:extLst>
              <a:ext uri="{28A0092B-C50C-407E-A947-70E740481C1C}">
                <a14:useLocalDpi xmlns:a14="http://schemas.microsoft.com/office/drawing/2010/main" val="0"/>
              </a:ext>
            </a:extLst>
          </a:blip>
          <a:srcRect t="1596" r="1" b="1"/>
          <a:stretch>
            <a:fillRect/>
          </a:stretch>
        </p:blipFill>
        <p:spPr>
          <a:xfrm>
            <a:off x="10502281" y="186432"/>
            <a:ext cx="1583185" cy="2681055"/>
          </a:xfrm>
          <a:prstGeom prst="rect">
            <a:avLst/>
          </a:prstGeom>
        </p:spPr>
      </p:pic>
      <p:sp>
        <p:nvSpPr>
          <p:cNvPr id="42" name="Rectangle 41">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8C2E260-1E5C-3C83-9745-DF568919DEA1}"/>
              </a:ext>
            </a:extLst>
          </p:cNvPr>
          <p:cNvSpPr txBox="1"/>
          <p:nvPr/>
        </p:nvSpPr>
        <p:spPr>
          <a:xfrm>
            <a:off x="10502280" y="3053917"/>
            <a:ext cx="1583185" cy="2862322"/>
          </a:xfrm>
          <a:prstGeom prst="rect">
            <a:avLst/>
          </a:prstGeom>
          <a:noFill/>
        </p:spPr>
        <p:txBody>
          <a:bodyPr wrap="square" rtlCol="0">
            <a:spAutoFit/>
          </a:bodyPr>
          <a:lstStyle/>
          <a:p>
            <a:r>
              <a:rPr lang="en-US" b="1" dirty="0">
                <a:solidFill>
                  <a:srgbClr val="CC0066"/>
                </a:solidFill>
                <a:latin typeface="Modern Love" panose="04090805081005020601" pitchFamily="82" charset="0"/>
              </a:rPr>
              <a:t>There is a basic conflict in Christianity itself: God outside of self and God is in us and we are in God.</a:t>
            </a:r>
            <a:endParaRPr lang="en-US" dirty="0">
              <a:solidFill>
                <a:srgbClr val="CC0066"/>
              </a:solidFill>
              <a:latin typeface="Modern Love" panose="04090805081005020601" pitchFamily="82" charset="0"/>
            </a:endParaRPr>
          </a:p>
        </p:txBody>
      </p:sp>
      <p:pic>
        <p:nvPicPr>
          <p:cNvPr id="4" name="Picture 3">
            <a:extLst>
              <a:ext uri="{FF2B5EF4-FFF2-40B4-BE49-F238E27FC236}">
                <a16:creationId xmlns:a16="http://schemas.microsoft.com/office/drawing/2014/main" id="{CA588156-BB3D-2F26-5518-157585FF1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582" y="5537960"/>
            <a:ext cx="884883" cy="756557"/>
          </a:xfrm>
          <a:prstGeom prst="rect">
            <a:avLst/>
          </a:prstGeom>
        </p:spPr>
      </p:pic>
    </p:spTree>
    <p:extLst>
      <p:ext uri="{BB962C8B-B14F-4D97-AF65-F5344CB8AC3E}">
        <p14:creationId xmlns:p14="http://schemas.microsoft.com/office/powerpoint/2010/main" val="1717769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E575-1025-C7A5-71D4-2CF75DC15DF2}"/>
              </a:ext>
            </a:extLst>
          </p:cNvPr>
          <p:cNvSpPr>
            <a:spLocks noGrp="1"/>
          </p:cNvSpPr>
          <p:nvPr>
            <p:ph type="title"/>
          </p:nvPr>
        </p:nvSpPr>
        <p:spPr>
          <a:xfrm>
            <a:off x="301463" y="219286"/>
            <a:ext cx="11421836" cy="1146037"/>
          </a:xfrm>
        </p:spPr>
        <p:txBody>
          <a:bodyPr vert="horz" lIns="91440" tIns="45720" rIns="91440" bIns="45720" rtlCol="0" anchor="b">
            <a:noAutofit/>
          </a:bodyPr>
          <a:lstStyle/>
          <a:p>
            <a:r>
              <a:rPr lang="en-US" sz="6000" dirty="0">
                <a:solidFill>
                  <a:srgbClr val="3333FF"/>
                </a:solidFill>
                <a:latin typeface="Modern Love" panose="04090805081005020601" pitchFamily="82" charset="0"/>
              </a:rPr>
              <a:t>There is nothing that is not God</a:t>
            </a:r>
          </a:p>
        </p:txBody>
      </p:sp>
      <p:sp>
        <p:nvSpPr>
          <p:cNvPr id="3" name="Content Placeholder 2">
            <a:extLst>
              <a:ext uri="{FF2B5EF4-FFF2-40B4-BE49-F238E27FC236}">
                <a16:creationId xmlns:a16="http://schemas.microsoft.com/office/drawing/2014/main" id="{982E718D-C63E-CD05-E8A0-5455409AB002}"/>
              </a:ext>
            </a:extLst>
          </p:cNvPr>
          <p:cNvSpPr>
            <a:spLocks noGrp="1"/>
          </p:cNvSpPr>
          <p:nvPr>
            <p:ph sz="half" idx="1"/>
          </p:nvPr>
        </p:nvSpPr>
        <p:spPr>
          <a:xfrm>
            <a:off x="178024" y="1273629"/>
            <a:ext cx="6843262" cy="5507497"/>
          </a:xfrm>
        </p:spPr>
        <p:txBody>
          <a:bodyPr vert="horz" lIns="91440" tIns="45720" rIns="91440" bIns="45720" rtlCol="0" anchor="t">
            <a:normAutofit fontScale="92500" lnSpcReduction="10000"/>
          </a:bodyPr>
          <a:lstStyle/>
          <a:p>
            <a:pPr marL="0" indent="0">
              <a:buNone/>
            </a:pPr>
            <a:r>
              <a:rPr lang="en-US" sz="1800" b="1" dirty="0">
                <a:solidFill>
                  <a:srgbClr val="33CCCC"/>
                </a:solidFill>
                <a:latin typeface="Garamond" panose="02020404030301010803" pitchFamily="18" charset="0"/>
              </a:rPr>
              <a:t>There is nothing that is not God. Everything in this world – every quark, atom, dust speck, heartbeat – quivers with the presence of God and </a:t>
            </a:r>
            <a:r>
              <a:rPr lang="en-US" sz="1800" b="1" i="1" dirty="0">
                <a:solidFill>
                  <a:srgbClr val="33CCCC"/>
                </a:solidFill>
                <a:latin typeface="Garamond" panose="02020404030301010803" pitchFamily="18" charset="0"/>
              </a:rPr>
              <a:t>is</a:t>
            </a:r>
            <a:r>
              <a:rPr lang="en-US" sz="1800" b="1" dirty="0">
                <a:solidFill>
                  <a:srgbClr val="33CCCC"/>
                </a:solidFill>
                <a:latin typeface="Garamond" panose="02020404030301010803" pitchFamily="18" charset="0"/>
              </a:rPr>
              <a:t> the presence of God. There is nothing but God goes the Sufi dervish’s </a:t>
            </a:r>
            <a:r>
              <a:rPr lang="en-US" sz="1800" b="1" i="1" dirty="0">
                <a:solidFill>
                  <a:srgbClr val="33CCCC"/>
                </a:solidFill>
                <a:latin typeface="Garamond" panose="02020404030301010803" pitchFamily="18" charset="0"/>
              </a:rPr>
              <a:t>La </a:t>
            </a:r>
            <a:r>
              <a:rPr lang="en-US" sz="1800" b="1" i="1" dirty="0" err="1">
                <a:solidFill>
                  <a:srgbClr val="33CCCC"/>
                </a:solidFill>
                <a:latin typeface="Garamond" panose="02020404030301010803" pitchFamily="18" charset="0"/>
              </a:rPr>
              <a:t>ilaha</a:t>
            </a:r>
            <a:r>
              <a:rPr lang="en-US" sz="1800" b="1" i="1" dirty="0">
                <a:solidFill>
                  <a:srgbClr val="33CCCC"/>
                </a:solidFill>
                <a:latin typeface="Garamond" panose="02020404030301010803" pitchFamily="18" charset="0"/>
              </a:rPr>
              <a:t> </a:t>
            </a:r>
            <a:r>
              <a:rPr lang="en-US" sz="1800" b="1" i="1" dirty="0" err="1">
                <a:solidFill>
                  <a:srgbClr val="33CCCC"/>
                </a:solidFill>
                <a:latin typeface="Garamond" panose="02020404030301010803" pitchFamily="18" charset="0"/>
              </a:rPr>
              <a:t>illallah</a:t>
            </a:r>
            <a:r>
              <a:rPr lang="en-US" sz="1800" b="1" dirty="0">
                <a:solidFill>
                  <a:srgbClr val="33CCCC"/>
                </a:solidFill>
                <a:latin typeface="Garamond" panose="02020404030301010803" pitchFamily="18" charset="0"/>
              </a:rPr>
              <a:t>.</a:t>
            </a:r>
          </a:p>
          <a:p>
            <a:pPr marL="0" indent="0">
              <a:buNone/>
            </a:pPr>
            <a:r>
              <a:rPr lang="en-US" sz="1800" dirty="0">
                <a:latin typeface="Garamond" panose="02020404030301010803" pitchFamily="18" charset="0"/>
              </a:rPr>
              <a:t>That is the fourth dimension in Keating’s poem “The presence of God should become a kind of fourth dimension to all of life.”  The fourth dimension kicks in </a:t>
            </a:r>
            <a:r>
              <a:rPr lang="en-US" sz="1800" b="1" dirty="0">
                <a:solidFill>
                  <a:srgbClr val="0099CC"/>
                </a:solidFill>
                <a:latin typeface="Garamond" panose="02020404030301010803" pitchFamily="18" charset="0"/>
              </a:rPr>
              <a:t>when one suddenly grasps the whole thing as alive and vibrantly “one,” </a:t>
            </a:r>
            <a:r>
              <a:rPr lang="en-US" sz="1800" dirty="0">
                <a:latin typeface="Garamond" panose="02020404030301010803" pitchFamily="18" charset="0"/>
              </a:rPr>
              <a:t>a single living sacrament reemerging in every nanosecond from the even engendering wellspring of God. </a:t>
            </a:r>
            <a:r>
              <a:rPr lang="en-US" sz="1300" i="1" dirty="0">
                <a:latin typeface="Garamond" panose="02020404030301010803" pitchFamily="18" charset="0"/>
              </a:rPr>
              <a:t>Keating</a:t>
            </a:r>
            <a:r>
              <a:rPr lang="en-US" sz="1300" dirty="0">
                <a:latin typeface="Garamond" panose="02020404030301010803" pitchFamily="18" charset="0"/>
              </a:rPr>
              <a:t>, p. 100.</a:t>
            </a:r>
            <a:r>
              <a:rPr lang="en-US" sz="1800" dirty="0">
                <a:latin typeface="Garamond" panose="02020404030301010803" pitchFamily="18" charset="0"/>
              </a:rPr>
              <a:t>When the eye of the heart starts to open, a different vision of reality (JEB: consciousness? Mind of Christ?) becomes possible.  </a:t>
            </a:r>
            <a:r>
              <a:rPr lang="en-US" sz="1800" dirty="0">
                <a:solidFill>
                  <a:srgbClr val="0099CC"/>
                </a:solidFill>
                <a:latin typeface="Garamond" panose="02020404030301010803" pitchFamily="18" charset="0"/>
              </a:rPr>
              <a:t>Seeing from oneness doesn’t mean ‘It’s all one’ – no particularity, no differentiation. Rather, it means that all those individual bits and pieces are now suffused and harmonized within a greater whole, like light pouring through the individual shards of glass in a stained glass window</a:t>
            </a:r>
            <a:r>
              <a:rPr lang="en-US" sz="1800" dirty="0">
                <a:latin typeface="Garamond" panose="02020404030301010803" pitchFamily="18" charset="0"/>
              </a:rPr>
              <a:t>.  </a:t>
            </a:r>
            <a:r>
              <a:rPr lang="en-US" sz="1800" b="1" dirty="0">
                <a:solidFill>
                  <a:srgbClr val="0099CC"/>
                </a:solidFill>
                <a:latin typeface="Garamond" panose="02020404030301010803" pitchFamily="18" charset="0"/>
              </a:rPr>
              <a:t>God is not simply the light but the entire stained glass window illuminated by the light, radiant in this dance of the formless with form</a:t>
            </a:r>
            <a:r>
              <a:rPr lang="en-US" sz="1800" dirty="0">
                <a:latin typeface="Garamond" panose="02020404030301010803" pitchFamily="18" charset="0"/>
              </a:rPr>
              <a:t>. 101 </a:t>
            </a:r>
            <a:r>
              <a:rPr lang="en-US" sz="1800" b="1" u="sng" dirty="0">
                <a:solidFill>
                  <a:srgbClr val="7030A0"/>
                </a:solidFill>
                <a:latin typeface="Garamond" panose="02020404030301010803" pitchFamily="18" charset="0"/>
              </a:rPr>
              <a:t>(JEB: this is very different from turning your back on this sin-ridden world and directing your gaze only heavenward – dualistic consciousness, either/or mode of thinking). P. 100</a:t>
            </a:r>
          </a:p>
          <a:p>
            <a:pPr marL="0" indent="0">
              <a:buNone/>
            </a:pPr>
            <a:r>
              <a:rPr lang="en-US" sz="1800" b="1" dirty="0">
                <a:solidFill>
                  <a:srgbClr val="7030A0"/>
                </a:solidFill>
                <a:latin typeface="Garamond" panose="02020404030301010803" pitchFamily="18" charset="0"/>
              </a:rPr>
              <a:t>In a memorable passage in her book, </a:t>
            </a:r>
            <a:r>
              <a:rPr lang="en-US" sz="1800" b="1" i="1" dirty="0">
                <a:solidFill>
                  <a:srgbClr val="7030A0"/>
                </a:solidFill>
                <a:latin typeface="Garamond" panose="02020404030301010803" pitchFamily="18" charset="0"/>
              </a:rPr>
              <a:t>The Luminous Web</a:t>
            </a:r>
            <a:r>
              <a:rPr lang="en-US" sz="1800" b="1" dirty="0">
                <a:solidFill>
                  <a:srgbClr val="7030A0"/>
                </a:solidFill>
                <a:latin typeface="Garamond" panose="02020404030301010803" pitchFamily="18" charset="0"/>
              </a:rPr>
              <a:t>, Episcopal priest and writer Barbara Brown Taylor describes this heart-awakening epiphany in her own life.  Speaking of the radical shift in her image of God brough about by her exposure to quantum physics, she writes. </a:t>
            </a:r>
            <a:r>
              <a:rPr lang="en-US" sz="1300" u="sng" dirty="0">
                <a:latin typeface="Garamond" panose="02020404030301010803" pitchFamily="18" charset="0"/>
              </a:rPr>
              <a:t>p. 101) (See next slide for quotation)</a:t>
            </a:r>
          </a:p>
          <a:p>
            <a:endParaRPr lang="en-US" sz="1000" dirty="0"/>
          </a:p>
        </p:txBody>
      </p:sp>
      <p:pic>
        <p:nvPicPr>
          <p:cNvPr id="6" name="Content Placeholder 6" descr="A book cover of a book&#10;&#10;AI-generated content may be incorrect.">
            <a:extLst>
              <a:ext uri="{FF2B5EF4-FFF2-40B4-BE49-F238E27FC236}">
                <a16:creationId xmlns:a16="http://schemas.microsoft.com/office/drawing/2014/main" id="{A7D23BDF-8174-0F58-0EAE-0362F4877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11" y="3392187"/>
            <a:ext cx="2185865" cy="3388939"/>
          </a:xfrm>
          <a:prstGeom prst="rect">
            <a:avLst/>
          </a:prstGeom>
        </p:spPr>
      </p:pic>
      <p:pic>
        <p:nvPicPr>
          <p:cNvPr id="5" name="Content Placeholder 4" descr="A person with white hair and blue glasses&#10;&#10;AI-generated content may be incorrect.">
            <a:extLst>
              <a:ext uri="{FF2B5EF4-FFF2-40B4-BE49-F238E27FC236}">
                <a16:creationId xmlns:a16="http://schemas.microsoft.com/office/drawing/2014/main" id="{3DCC669F-5E86-C716-C03F-EC9C2DE05E8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275"/>
          <a:stretch>
            <a:fillRect/>
          </a:stretch>
        </p:blipFill>
        <p:spPr>
          <a:xfrm>
            <a:off x="9266378" y="1185748"/>
            <a:ext cx="2456921" cy="3374926"/>
          </a:xfrm>
          <a:prstGeom prst="rect">
            <a:avLst/>
          </a:prstGeom>
        </p:spPr>
      </p:pic>
      <p:grpSp>
        <p:nvGrpSpPr>
          <p:cNvPr id="11" name="Group 10">
            <a:extLst>
              <a:ext uri="{FF2B5EF4-FFF2-40B4-BE49-F238E27FC236}">
                <a16:creationId xmlns:a16="http://schemas.microsoft.com/office/drawing/2014/main" id="{AD0C1AE9-D8C2-E885-B89B-037A69B0E9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8688506" y="3353096"/>
            <a:ext cx="6886450" cy="123364"/>
            <a:chOff x="1" y="6737460"/>
            <a:chExt cx="12192000" cy="123364"/>
          </a:xfrm>
        </p:grpSpPr>
        <p:sp>
          <p:nvSpPr>
            <p:cNvPr id="12" name="Rectangle 11">
              <a:extLst>
                <a:ext uri="{FF2B5EF4-FFF2-40B4-BE49-F238E27FC236}">
                  <a16:creationId xmlns:a16="http://schemas.microsoft.com/office/drawing/2014/main" id="{47EAD615-E63A-F20D-91BA-7765F02C7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AB335E-7C02-B00F-9AFE-AB859E1AE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3000">
                  <a:schemeClr val="accent5">
                    <a:alpha val="0"/>
                  </a:schemeClr>
                </a:gs>
                <a:gs pos="100000">
                  <a:schemeClr val="accent5">
                    <a:lumMod val="60000"/>
                    <a:lumOff val="40000"/>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532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51F3819-4351-4730-8E02-40BF286E0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AE5130-F148-4C5A-A6CB-48165DC76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762623-8FD2-BC8D-EA1C-03D42FD096FE}"/>
              </a:ext>
            </a:extLst>
          </p:cNvPr>
          <p:cNvSpPr>
            <a:spLocks noGrp="1"/>
          </p:cNvSpPr>
          <p:nvPr>
            <p:ph type="title"/>
          </p:nvPr>
        </p:nvSpPr>
        <p:spPr>
          <a:xfrm>
            <a:off x="130629" y="78377"/>
            <a:ext cx="11869692" cy="586689"/>
          </a:xfrm>
        </p:spPr>
        <p:txBody>
          <a:bodyPr>
            <a:normAutofit fontScale="90000"/>
          </a:bodyPr>
          <a:lstStyle/>
          <a:p>
            <a:r>
              <a:rPr lang="en-US" sz="2700" dirty="0">
                <a:solidFill>
                  <a:srgbClr val="009999"/>
                </a:solidFill>
                <a:latin typeface="Modern Love" panose="04090805081005020601" pitchFamily="82" charset="0"/>
              </a:rPr>
              <a:t>“Wisdom/Sophia Texts” as Countertestimony for a different experience of God </a:t>
            </a:r>
          </a:p>
        </p:txBody>
      </p:sp>
      <p:pic>
        <p:nvPicPr>
          <p:cNvPr id="5" name="Picture 4">
            <a:extLst>
              <a:ext uri="{FF2B5EF4-FFF2-40B4-BE49-F238E27FC236}">
                <a16:creationId xmlns:a16="http://schemas.microsoft.com/office/drawing/2014/main" id="{6BF668E6-24F3-2BA7-B6ED-7314ABF2BDBA}"/>
              </a:ext>
            </a:extLst>
          </p:cNvPr>
          <p:cNvPicPr>
            <a:picLocks noChangeAspect="1"/>
          </p:cNvPicPr>
          <p:nvPr/>
        </p:nvPicPr>
        <p:blipFill>
          <a:blip r:embed="rId2">
            <a:extLst>
              <a:ext uri="{28A0092B-C50C-407E-A947-70E740481C1C}">
                <a14:useLocalDpi xmlns:a14="http://schemas.microsoft.com/office/drawing/2010/main" val="0"/>
              </a:ext>
            </a:extLst>
          </a:blip>
          <a:srcRect l="1389" r="4392" b="4"/>
          <a:stretch>
            <a:fillRect/>
          </a:stretch>
        </p:blipFill>
        <p:spPr>
          <a:xfrm>
            <a:off x="52164" y="4976060"/>
            <a:ext cx="2959911" cy="1803563"/>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7" name="Picture 6">
            <a:extLst>
              <a:ext uri="{FF2B5EF4-FFF2-40B4-BE49-F238E27FC236}">
                <a16:creationId xmlns:a16="http://schemas.microsoft.com/office/drawing/2014/main" id="{F4DF96BA-787F-5D54-F771-0D731D43C33C}"/>
              </a:ext>
            </a:extLst>
          </p:cNvPr>
          <p:cNvPicPr>
            <a:picLocks noChangeAspect="1"/>
          </p:cNvPicPr>
          <p:nvPr/>
        </p:nvPicPr>
        <p:blipFill>
          <a:blip r:embed="rId3">
            <a:extLst>
              <a:ext uri="{28A0092B-C50C-407E-A947-70E740481C1C}">
                <a14:useLocalDpi xmlns:a14="http://schemas.microsoft.com/office/drawing/2010/main" val="0"/>
              </a:ext>
            </a:extLst>
          </a:blip>
          <a:srcRect t="7398" r="-1" b="11265"/>
          <a:stretch>
            <a:fillRect/>
          </a:stretch>
        </p:blipFill>
        <p:spPr>
          <a:xfrm>
            <a:off x="2756461" y="4897685"/>
            <a:ext cx="2835136" cy="1796185"/>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Content Placeholder 2">
            <a:extLst>
              <a:ext uri="{FF2B5EF4-FFF2-40B4-BE49-F238E27FC236}">
                <a16:creationId xmlns:a16="http://schemas.microsoft.com/office/drawing/2014/main" id="{B422986A-7E5A-9306-B8BF-61B5E10E78E6}"/>
              </a:ext>
            </a:extLst>
          </p:cNvPr>
          <p:cNvSpPr>
            <a:spLocks noGrp="1"/>
          </p:cNvSpPr>
          <p:nvPr>
            <p:ph idx="1"/>
          </p:nvPr>
        </p:nvSpPr>
        <p:spPr>
          <a:xfrm>
            <a:off x="243840" y="566057"/>
            <a:ext cx="11756481" cy="4410003"/>
          </a:xfrm>
        </p:spPr>
        <p:txBody>
          <a:bodyPr>
            <a:normAutofit fontScale="85000" lnSpcReduction="10000"/>
          </a:bodyPr>
          <a:lstStyle/>
          <a:p>
            <a:pPr marL="0" indent="0">
              <a:buNone/>
            </a:pPr>
            <a:r>
              <a:rPr lang="en-US" sz="1800" dirty="0">
                <a:latin typeface="Garamond" panose="02020404030301010803" pitchFamily="18" charset="0"/>
              </a:rPr>
              <a:t>Hebrew Bible scholar Walter Brueggemann describes Wisdom-Sophia as ancient Israel’s </a:t>
            </a:r>
            <a:r>
              <a:rPr lang="en-US" sz="1800" b="1" dirty="0">
                <a:solidFill>
                  <a:srgbClr val="0099FF"/>
                </a:solidFill>
                <a:latin typeface="Garamond" panose="02020404030301010803" pitchFamily="18" charset="0"/>
              </a:rPr>
              <a:t>“countertestimony” to a different way of experiencing the living God. Brueggemann distinguishes Israel’s “core testimony” in the Bible, where God is “highly visible, evoking terror in the enemy and praise in the beneficiaries of [that] ‘action’” – from Israel’s “countertestimony” as voiced in the Wisdom tradition, where God’s presence is felt.</a:t>
            </a:r>
            <a:r>
              <a:rPr lang="en-US" sz="1800" dirty="0">
                <a:solidFill>
                  <a:srgbClr val="0099FF"/>
                </a:solidFill>
                <a:latin typeface="Garamond" panose="02020404030301010803" pitchFamily="18" charset="0"/>
              </a:rPr>
              <a:t>(</a:t>
            </a:r>
            <a:r>
              <a:rPr lang="en-US" sz="1800" dirty="0">
                <a:latin typeface="Garamond" panose="02020404030301010803" pitchFamily="18" charset="0"/>
              </a:rPr>
              <a:t>Walter Brueggemann, </a:t>
            </a:r>
            <a:r>
              <a:rPr lang="en-US" sz="1800" i="1" dirty="0">
                <a:latin typeface="Garamond" panose="02020404030301010803" pitchFamily="18" charset="0"/>
              </a:rPr>
              <a:t>Theology of the Old Testament: Testimony, Dispute, Advocacy</a:t>
            </a:r>
            <a:r>
              <a:rPr lang="en-US" sz="1800" dirty="0">
                <a:latin typeface="Garamond" panose="02020404030301010803" pitchFamily="18" charset="0"/>
              </a:rPr>
              <a:t> (Minneapolis, MN: Fortress Press, 1997)p.  346 </a:t>
            </a:r>
            <a:r>
              <a:rPr lang="en-US" sz="1800" b="1" dirty="0">
                <a:solidFill>
                  <a:srgbClr val="0099FF"/>
                </a:solidFill>
                <a:latin typeface="Garamond" panose="02020404030301010803" pitchFamily="18" charset="0"/>
              </a:rPr>
              <a:t>At moments of profound uncertainty and crisis, Wisdom cries out from the crossroads, giving reassurance especially to the “little,” the “poor,” the forgotten ones. Her Presence sustains and accompanies her children in exile</a:t>
            </a:r>
            <a:r>
              <a:rPr lang="en-US" sz="1800" dirty="0">
                <a:latin typeface="Garamond" panose="02020404030301010803" pitchFamily="18" charset="0"/>
              </a:rPr>
              <a:t>. </a:t>
            </a:r>
          </a:p>
          <a:p>
            <a:pPr marL="0" indent="0">
              <a:buNone/>
            </a:pPr>
            <a:r>
              <a:rPr lang="en-US" sz="1800" dirty="0">
                <a:latin typeface="Garamond" panose="02020404030301010803" pitchFamily="18" charset="0"/>
              </a:rPr>
              <a:t>“…renowned biblical scholar Sandra Schneiders suggests </a:t>
            </a:r>
            <a:r>
              <a:rPr lang="en-US" sz="1800" dirty="0">
                <a:solidFill>
                  <a:srgbClr val="3333FF"/>
                </a:solidFill>
                <a:latin typeface="Garamond" panose="02020404030301010803" pitchFamily="18" charset="0"/>
              </a:rPr>
              <a:t>that </a:t>
            </a:r>
            <a:r>
              <a:rPr lang="en-US" sz="1800" b="1" dirty="0">
                <a:solidFill>
                  <a:srgbClr val="3333FF"/>
                </a:solidFill>
                <a:latin typeface="Garamond" panose="02020404030301010803" pitchFamily="18" charset="0"/>
              </a:rPr>
              <a:t>just as images of the self and world can be healed, “so can the </a:t>
            </a:r>
            <a:r>
              <a:rPr lang="en-US" sz="2100" b="1" i="1" u="sng" dirty="0" err="1">
                <a:solidFill>
                  <a:srgbClr val="3333FF"/>
                </a:solidFill>
                <a:latin typeface="Garamond" panose="02020404030301010803" pitchFamily="18" charset="0"/>
              </a:rPr>
              <a:t>Godimage</a:t>
            </a:r>
            <a:r>
              <a:rPr lang="en-US" sz="2100" b="1" i="1" u="sng" dirty="0">
                <a:solidFill>
                  <a:srgbClr val="3333FF"/>
                </a:solidFill>
                <a:latin typeface="Garamond" panose="02020404030301010803" pitchFamily="18" charset="0"/>
              </a:rPr>
              <a:t>. </a:t>
            </a:r>
            <a:r>
              <a:rPr lang="en-US" sz="1800" b="1" dirty="0">
                <a:solidFill>
                  <a:srgbClr val="3333FF"/>
                </a:solidFill>
                <a:latin typeface="Garamond" panose="02020404030301010803" pitchFamily="18" charset="0"/>
              </a:rPr>
              <a:t>It cannot be healed, however, by rational intervention alone.” If “it is the imagination which governs our experience of God,” and further, that our religious and social imaginaries cry out for the healing of patriarchal deformations, is not the remembrance of Sophia the most promising resource in the tradition for doing so? What the believing community sorely needs, Schneiders concludes, is a therapy of the religious imagination. </a:t>
            </a:r>
            <a:r>
              <a:rPr lang="en-US" sz="1400" dirty="0">
                <a:latin typeface="Garamond" panose="02020404030301010803" pitchFamily="18" charset="0"/>
              </a:rPr>
              <a:t>Sandra Schneiders, </a:t>
            </a:r>
            <a:r>
              <a:rPr lang="en-US" sz="1400" i="1" dirty="0">
                <a:latin typeface="Garamond" panose="02020404030301010803" pitchFamily="18" charset="0"/>
              </a:rPr>
              <a:t>Women and the Word: The Gender of God in the New Testament and the Spirituality of Women</a:t>
            </a:r>
            <a:r>
              <a:rPr lang="en-US" sz="1400" dirty="0">
                <a:latin typeface="Garamond" panose="02020404030301010803" pitchFamily="18" charset="0"/>
              </a:rPr>
              <a:t> (New York: Paulist Press, 1986) </a:t>
            </a:r>
          </a:p>
          <a:p>
            <a:pPr marL="0" indent="0">
              <a:buNone/>
            </a:pPr>
            <a:r>
              <a:rPr lang="en-US" sz="1800" b="1" dirty="0">
                <a:solidFill>
                  <a:srgbClr val="009999"/>
                </a:solidFill>
                <a:latin typeface="Garamond" panose="02020404030301010803" pitchFamily="18" charset="0"/>
              </a:rPr>
              <a:t>To think prophetically in our times is to pray for a word of hope where things look hopeless, for a renewed sense of Presence where God feels absent, for a memory of healing and liberation where relationships seem broken or coercive beyond repair</a:t>
            </a:r>
            <a:r>
              <a:rPr lang="en-US" sz="1800" dirty="0">
                <a:solidFill>
                  <a:srgbClr val="009999"/>
                </a:solidFill>
                <a:latin typeface="Garamond" panose="02020404030301010803" pitchFamily="18" charset="0"/>
              </a:rPr>
              <a:t>. This </a:t>
            </a:r>
            <a:r>
              <a:rPr lang="en-US" sz="1800" b="1" dirty="0">
                <a:solidFill>
                  <a:srgbClr val="009999"/>
                </a:solidFill>
                <a:latin typeface="Garamond" panose="02020404030301010803" pitchFamily="18" charset="0"/>
              </a:rPr>
              <a:t>remembering of our deepest identity in God</a:t>
            </a:r>
            <a:r>
              <a:rPr lang="en-US" sz="1800" dirty="0">
                <a:solidFill>
                  <a:srgbClr val="009999"/>
                </a:solidFill>
                <a:latin typeface="Garamond" panose="02020404030301010803" pitchFamily="18" charset="0"/>
              </a:rPr>
              <a:t>, I believe, is what Merton discovered in the music of the Wisdom tradition. </a:t>
            </a:r>
            <a:r>
              <a:rPr lang="en-US" sz="1800" b="1" dirty="0">
                <a:solidFill>
                  <a:srgbClr val="009999"/>
                </a:solidFill>
                <a:latin typeface="Garamond" panose="02020404030301010803" pitchFamily="18" charset="0"/>
              </a:rPr>
              <a:t>Something new and wordlessly ancient ever waits to be born into the world, something beautiful, in the very flesh and spirit of our lives: </a:t>
            </a:r>
            <a:r>
              <a:rPr lang="en-US" sz="1800" b="1" i="1" dirty="0">
                <a:solidFill>
                  <a:srgbClr val="009999"/>
                </a:solidFill>
                <a:latin typeface="Garamond" panose="02020404030301010803" pitchFamily="18" charset="0"/>
              </a:rPr>
              <a:t>Sophia</a:t>
            </a:r>
            <a:r>
              <a:rPr lang="en-US" sz="1800" dirty="0">
                <a:solidFill>
                  <a:srgbClr val="009999"/>
                </a:solidFill>
                <a:latin typeface="Garamond" panose="02020404030301010803" pitchFamily="18" charset="0"/>
              </a:rPr>
              <a:t>. </a:t>
            </a:r>
          </a:p>
          <a:p>
            <a:pPr marL="0" indent="0">
              <a:buNone/>
            </a:pPr>
            <a:r>
              <a:rPr lang="en-US" sz="1800" dirty="0">
                <a:latin typeface="Garamond" panose="02020404030301010803" pitchFamily="18" charset="0"/>
              </a:rPr>
              <a:t>The power and pregnancy of sacred symbols and stories, suggests Merton, lay in their capacity to </a:t>
            </a:r>
            <a:r>
              <a:rPr lang="en-US" sz="1800" b="1" i="1" dirty="0">
                <a:solidFill>
                  <a:srgbClr val="009999"/>
                </a:solidFill>
                <a:latin typeface="Garamond" panose="02020404030301010803" pitchFamily="18" charset="0"/>
              </a:rPr>
              <a:t>recover our primordial human dignity, to open “the believer’s inner eye, the eye of the heart, to the realization that he must come to be centered in God because that, in fact, is where his center is</a:t>
            </a:r>
            <a:r>
              <a:rPr lang="en-US" sz="1800" i="1" dirty="0">
                <a:solidFill>
                  <a:srgbClr val="009999"/>
                </a:solidFill>
                <a:latin typeface="Garamond" panose="02020404030301010803" pitchFamily="18" charset="0"/>
              </a:rPr>
              <a:t>.</a:t>
            </a:r>
            <a:r>
              <a:rPr lang="en-US" sz="1800" dirty="0">
                <a:solidFill>
                  <a:srgbClr val="009999"/>
                </a:solidFill>
                <a:latin typeface="Garamond" panose="02020404030301010803" pitchFamily="18" charset="0"/>
              </a:rPr>
              <a:t>”</a:t>
            </a:r>
          </a:p>
          <a:p>
            <a:pPr marL="0" indent="0">
              <a:buNone/>
            </a:pPr>
            <a:r>
              <a:rPr lang="en-US" sz="1800" dirty="0">
                <a:latin typeface="Garamond" panose="02020404030301010803" pitchFamily="18" charset="0"/>
              </a:rPr>
              <a:t>“</a:t>
            </a:r>
            <a:r>
              <a:rPr lang="en-US" sz="1800" i="1" dirty="0">
                <a:latin typeface="Garamond" panose="02020404030301010803" pitchFamily="18" charset="0"/>
              </a:rPr>
              <a:t>The Wisdom of God, Sophia, comes forth, </a:t>
            </a:r>
            <a:r>
              <a:rPr lang="en-US" sz="1800" dirty="0">
                <a:latin typeface="Garamond" panose="02020404030301010803" pitchFamily="18" charset="0"/>
              </a:rPr>
              <a:t>(Thomas Merton, ESF 65; Christopher Pramuk, </a:t>
            </a:r>
            <a:r>
              <a:rPr lang="en-US" sz="1800" i="1" dirty="0">
                <a:latin typeface="Garamond" panose="02020404030301010803" pitchFamily="18" charset="0"/>
              </a:rPr>
              <a:t>Sophia</a:t>
            </a:r>
            <a:r>
              <a:rPr lang="en-US" sz="1800" dirty="0">
                <a:latin typeface="Garamond" panose="02020404030301010803" pitchFamily="18" charset="0"/>
              </a:rPr>
              <a:t> 304). </a:t>
            </a:r>
            <a:r>
              <a:rPr lang="en-US" sz="1800" b="1" dirty="0">
                <a:solidFill>
                  <a:srgbClr val="009999"/>
                </a:solidFill>
                <a:latin typeface="Garamond" panose="02020404030301010803" pitchFamily="18" charset="0"/>
              </a:rPr>
              <a:t>Do not be afraid, she says, for </a:t>
            </a:r>
            <a:r>
              <a:rPr lang="en-US" sz="2000" b="1" i="1" u="sng" dirty="0">
                <a:solidFill>
                  <a:srgbClr val="6600CC"/>
                </a:solidFill>
                <a:latin typeface="Garamond" panose="02020404030301010803" pitchFamily="18" charset="0"/>
              </a:rPr>
              <a:t>you bear in your very selves the spark of the divine, the dignity and co-creativity of God. Love takes us by the hand, and opens the doors of another life, another day</a:t>
            </a:r>
            <a:r>
              <a:rPr lang="en-US" sz="1800" dirty="0">
                <a:solidFill>
                  <a:srgbClr val="009999"/>
                </a:solidFill>
                <a:latin typeface="Garamond" panose="02020404030301010803" pitchFamily="18" charset="0"/>
              </a:rPr>
              <a:t>. </a:t>
            </a:r>
            <a:r>
              <a:rPr lang="en-US" sz="1400" u="sng" dirty="0">
                <a:latin typeface="Garamond" panose="02020404030301010803" pitchFamily="18" charset="0"/>
                <a:hlinkClick r:id="rId4"/>
              </a:rPr>
              <a:t>https://merton.org/ITMS/Seasonal/48/48-3Pramuk.pdf</a:t>
            </a:r>
            <a:endParaRPr lang="en-US" sz="1400" dirty="0">
              <a:solidFill>
                <a:srgbClr val="009999"/>
              </a:solidFill>
              <a:latin typeface="Garamond" panose="02020404030301010803" pitchFamily="18" charset="0"/>
            </a:endParaRPr>
          </a:p>
          <a:p>
            <a:pPr marL="0" indent="0">
              <a:buNone/>
            </a:pPr>
            <a:endParaRPr lang="en-US" sz="1800" dirty="0">
              <a:latin typeface="Garamond" panose="02020404030301010803" pitchFamily="18" charset="0"/>
            </a:endParaRPr>
          </a:p>
          <a:p>
            <a:pPr marL="0" indent="0">
              <a:buNone/>
            </a:pPr>
            <a:endParaRPr lang="en-US" sz="1800" b="1" dirty="0">
              <a:latin typeface="Garamond" panose="02020404030301010803" pitchFamily="18" charset="0"/>
            </a:endParaRPr>
          </a:p>
          <a:p>
            <a:pPr marL="0" indent="0">
              <a:buNone/>
            </a:pPr>
            <a:endParaRPr lang="en-US" sz="1400" dirty="0"/>
          </a:p>
        </p:txBody>
      </p:sp>
      <p:pic>
        <p:nvPicPr>
          <p:cNvPr id="4" name="Content Placeholder 4" descr="A person wearing glasses and smiling&#10;&#10;AI-generated content may be incorrect.">
            <a:extLst>
              <a:ext uri="{FF2B5EF4-FFF2-40B4-BE49-F238E27FC236}">
                <a16:creationId xmlns:a16="http://schemas.microsoft.com/office/drawing/2014/main" id="{22147E05-6AD2-4072-0710-E484C4FDE5DF}"/>
              </a:ext>
            </a:extLst>
          </p:cNvPr>
          <p:cNvPicPr>
            <a:picLocks noChangeAspect="1"/>
          </p:cNvPicPr>
          <p:nvPr/>
        </p:nvPicPr>
        <p:blipFill>
          <a:blip r:embed="rId5">
            <a:extLst>
              <a:ext uri="{28A0092B-C50C-407E-A947-70E740481C1C}">
                <a14:useLocalDpi xmlns:a14="http://schemas.microsoft.com/office/drawing/2010/main" val="0"/>
              </a:ext>
            </a:extLst>
          </a:blip>
          <a:srcRect l="1189" r="4190" b="1"/>
          <a:stretch>
            <a:fillRect/>
          </a:stretch>
        </p:blipFill>
        <p:spPr>
          <a:xfrm>
            <a:off x="7569151" y="4897686"/>
            <a:ext cx="1917293" cy="1711034"/>
          </a:xfrm>
          <a:prstGeom prst="rect">
            <a:avLst/>
          </a:prstGeom>
        </p:spPr>
      </p:pic>
      <p:pic>
        <p:nvPicPr>
          <p:cNvPr id="6" name="Content Placeholder 4" descr="A painting of a person's face&#10;&#10;AI-generated content may be incorrect.">
            <a:extLst>
              <a:ext uri="{FF2B5EF4-FFF2-40B4-BE49-F238E27FC236}">
                <a16:creationId xmlns:a16="http://schemas.microsoft.com/office/drawing/2014/main" id="{74623EFE-E8AF-D8BC-3689-EF8A21BAA1C9}"/>
              </a:ext>
            </a:extLst>
          </p:cNvPr>
          <p:cNvPicPr>
            <a:picLocks noChangeAspect="1"/>
          </p:cNvPicPr>
          <p:nvPr/>
        </p:nvPicPr>
        <p:blipFill>
          <a:blip r:embed="rId6">
            <a:extLst>
              <a:ext uri="{28A0092B-C50C-407E-A947-70E740481C1C}">
                <a14:useLocalDpi xmlns:a14="http://schemas.microsoft.com/office/drawing/2010/main" val="0"/>
              </a:ext>
            </a:extLst>
          </a:blip>
          <a:srcRect l="8405" r="11900" b="-6"/>
          <a:stretch>
            <a:fillRect/>
          </a:stretch>
        </p:blipFill>
        <p:spPr>
          <a:xfrm>
            <a:off x="9486752" y="4897685"/>
            <a:ext cx="2609407" cy="1859025"/>
          </a:xfrm>
          <a:prstGeom prst="rect">
            <a:avLst/>
          </a:prstGeom>
        </p:spPr>
      </p:pic>
      <p:pic>
        <p:nvPicPr>
          <p:cNvPr id="8" name="Picture 7" descr="A drawing of a person and person&#10;&#10;AI-generated content may be incorrect.">
            <a:extLst>
              <a:ext uri="{FF2B5EF4-FFF2-40B4-BE49-F238E27FC236}">
                <a16:creationId xmlns:a16="http://schemas.microsoft.com/office/drawing/2014/main" id="{DEA0E9D8-242B-5922-F21A-4AFB5A88B9FD}"/>
              </a:ext>
            </a:extLst>
          </p:cNvPr>
          <p:cNvPicPr>
            <a:picLocks noChangeAspect="1"/>
          </p:cNvPicPr>
          <p:nvPr/>
        </p:nvPicPr>
        <p:blipFill>
          <a:blip r:embed="rId7">
            <a:extLst>
              <a:ext uri="{28A0092B-C50C-407E-A947-70E740481C1C}">
                <a14:useLocalDpi xmlns:a14="http://schemas.microsoft.com/office/drawing/2010/main" val="0"/>
              </a:ext>
            </a:extLst>
          </a:blip>
          <a:srcRect t="3877" r="-5" b="-5"/>
          <a:stretch>
            <a:fillRect/>
          </a:stretch>
        </p:blipFill>
        <p:spPr>
          <a:xfrm>
            <a:off x="5337470" y="4973284"/>
            <a:ext cx="2384375" cy="1711034"/>
          </a:xfrm>
          <a:prstGeom prst="rect">
            <a:avLst/>
          </a:prstGeom>
        </p:spPr>
      </p:pic>
    </p:spTree>
    <p:extLst>
      <p:ext uri="{BB962C8B-B14F-4D97-AF65-F5344CB8AC3E}">
        <p14:creationId xmlns:p14="http://schemas.microsoft.com/office/powerpoint/2010/main" val="3888121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2766-F4E3-821F-0436-B99ABDCE82DC}"/>
              </a:ext>
            </a:extLst>
          </p:cNvPr>
          <p:cNvSpPr>
            <a:spLocks noGrp="1"/>
          </p:cNvSpPr>
          <p:nvPr>
            <p:ph type="title"/>
          </p:nvPr>
        </p:nvSpPr>
        <p:spPr>
          <a:xfrm>
            <a:off x="326571" y="365125"/>
            <a:ext cx="6539593" cy="1325563"/>
          </a:xfrm>
        </p:spPr>
        <p:txBody>
          <a:bodyPr/>
          <a:lstStyle/>
          <a:p>
            <a:r>
              <a:rPr lang="en-US" dirty="0">
                <a:solidFill>
                  <a:srgbClr val="009999"/>
                </a:solidFill>
                <a:latin typeface="Modern Love" panose="04090805081005020601" pitchFamily="82" charset="0"/>
              </a:rPr>
              <a:t>God </a:t>
            </a:r>
            <a:r>
              <a:rPr lang="en-US" i="1" dirty="0">
                <a:solidFill>
                  <a:srgbClr val="009999"/>
                </a:solidFill>
                <a:latin typeface="Modern Love" panose="04090805081005020601" pitchFamily="82" charset="0"/>
              </a:rPr>
              <a:t>is</a:t>
            </a:r>
            <a:r>
              <a:rPr lang="en-US" dirty="0">
                <a:solidFill>
                  <a:srgbClr val="009999"/>
                </a:solidFill>
                <a:latin typeface="Modern Love" panose="04090805081005020601" pitchFamily="82" charset="0"/>
              </a:rPr>
              <a:t> the unity.</a:t>
            </a:r>
            <a:br>
              <a:rPr lang="en-US" dirty="0">
                <a:solidFill>
                  <a:srgbClr val="009999"/>
                </a:solidFill>
                <a:latin typeface="Modern Love" panose="04090805081005020601" pitchFamily="82" charset="0"/>
              </a:rPr>
            </a:br>
            <a:r>
              <a:rPr lang="en-US" dirty="0">
                <a:solidFill>
                  <a:srgbClr val="009999"/>
                </a:solidFill>
                <a:latin typeface="Modern Love" panose="04090805081005020601" pitchFamily="82" charset="0"/>
              </a:rPr>
              <a:t>There is only One.</a:t>
            </a:r>
            <a:endParaRPr lang="en-US" dirty="0"/>
          </a:p>
        </p:txBody>
      </p:sp>
      <p:sp>
        <p:nvSpPr>
          <p:cNvPr id="3" name="Content Placeholder 2">
            <a:extLst>
              <a:ext uri="{FF2B5EF4-FFF2-40B4-BE49-F238E27FC236}">
                <a16:creationId xmlns:a16="http://schemas.microsoft.com/office/drawing/2014/main" id="{0C3BEF74-59A2-2333-B696-891ABE0B793D}"/>
              </a:ext>
            </a:extLst>
          </p:cNvPr>
          <p:cNvSpPr>
            <a:spLocks noGrp="1"/>
          </p:cNvSpPr>
          <p:nvPr>
            <p:ph sz="half" idx="1"/>
          </p:nvPr>
        </p:nvSpPr>
        <p:spPr>
          <a:xfrm>
            <a:off x="198664" y="1690688"/>
            <a:ext cx="6879772" cy="5018087"/>
          </a:xfrm>
        </p:spPr>
        <p:txBody>
          <a:bodyPr>
            <a:normAutofit fontScale="47500" lnSpcReduction="20000"/>
          </a:bodyPr>
          <a:lstStyle/>
          <a:p>
            <a:pPr marL="0" indent="0">
              <a:buNone/>
            </a:pPr>
            <a:r>
              <a:rPr lang="en-US" sz="3800" dirty="0">
                <a:solidFill>
                  <a:schemeClr val="tx1">
                    <a:alpha val="80000"/>
                  </a:schemeClr>
                </a:solidFill>
                <a:latin typeface="Garamond" panose="02020404030301010803" pitchFamily="18" charset="0"/>
              </a:rPr>
              <a:t>Where am I in this picture? All over the place. Up there. Down here. Inside my skin and out. Large compared to a virus and small compared to the sun, with a life that is permeable to them both. Am I alone? How could I ever be alone? I am part of the web that is pure relationship, with energy available to me that has been around since the universe was born.</a:t>
            </a:r>
          </a:p>
          <a:p>
            <a:pPr marL="0" indent="0">
              <a:buNone/>
            </a:pPr>
            <a:r>
              <a:rPr lang="en-US" sz="3800" b="1" dirty="0">
                <a:solidFill>
                  <a:srgbClr val="7030A0">
                    <a:alpha val="80000"/>
                  </a:srgbClr>
                </a:solidFill>
                <a:latin typeface="Garamond" panose="02020404030301010803" pitchFamily="18" charset="0"/>
              </a:rPr>
              <a:t>Where is God in this picture? All over the place. Up there. Down here. Inside my skin and out. God is the web, the energy, the space, the light -- not captured in them, as if any of those concepts were more real than what unites them, but revealed in that singular, vast net of relationship that animates everything that is.</a:t>
            </a:r>
          </a:p>
          <a:p>
            <a:pPr marL="0" indent="0">
              <a:buNone/>
            </a:pPr>
            <a:r>
              <a:rPr lang="en-US" sz="3800" dirty="0">
                <a:solidFill>
                  <a:schemeClr val="tx1">
                    <a:alpha val="80000"/>
                  </a:schemeClr>
                </a:solidFill>
                <a:latin typeface="Garamond" panose="02020404030301010803" pitchFamily="18" charset="0"/>
              </a:rPr>
              <a:t>It is not enough for me to proclaim that God is responsible for all this unity. Instead, </a:t>
            </a:r>
            <a:r>
              <a:rPr lang="en-US" sz="3800" b="1" dirty="0">
                <a:solidFill>
                  <a:srgbClr val="0099CC">
                    <a:alpha val="80000"/>
                  </a:srgbClr>
                </a:solidFill>
                <a:latin typeface="Garamond" panose="02020404030301010803" pitchFamily="18" charset="0"/>
              </a:rPr>
              <a:t>I want to proclaim that God </a:t>
            </a:r>
            <a:r>
              <a:rPr lang="en-US" sz="3800" b="1" i="1" dirty="0">
                <a:solidFill>
                  <a:srgbClr val="0099CC">
                    <a:alpha val="80000"/>
                  </a:srgbClr>
                </a:solidFill>
                <a:latin typeface="Garamond" panose="02020404030301010803" pitchFamily="18" charset="0"/>
              </a:rPr>
              <a:t>is </a:t>
            </a:r>
            <a:r>
              <a:rPr lang="en-US" sz="3800" b="1" dirty="0">
                <a:solidFill>
                  <a:srgbClr val="0099CC">
                    <a:alpha val="80000"/>
                  </a:srgbClr>
                </a:solidFill>
                <a:latin typeface="Garamond" panose="02020404030301010803" pitchFamily="18" charset="0"/>
              </a:rPr>
              <a:t>the unity -- the very energy, the very intelligence, the very elegance and passion that make it all go. This is the God who is not somewhere (up there, down here) but everywhere, the God who may be prayed to in all directions at once. </a:t>
            </a:r>
            <a:r>
              <a:rPr lang="en-US" sz="3800" dirty="0">
                <a:solidFill>
                  <a:schemeClr val="tx1">
                    <a:alpha val="80000"/>
                  </a:schemeClr>
                </a:solidFill>
                <a:latin typeface="Garamond" panose="02020404030301010803" pitchFamily="18" charset="0"/>
              </a:rPr>
              <a:t>This is also the God beyond all directions, who will still be here (wherever "here" means) when the universe either dissipates into dust or swallows itself up again. Paul Tillich's name for this divine reality was "the ground of being." The only thing I can think of that is better than that is the name God revealed to Moses: "I Am Who I Am."</a:t>
            </a:r>
          </a:p>
          <a:p>
            <a:pPr marL="0" indent="0">
              <a:spcBef>
                <a:spcPts val="0"/>
              </a:spcBef>
              <a:buNone/>
            </a:pPr>
            <a:endParaRPr lang="en-US" dirty="0">
              <a:solidFill>
                <a:schemeClr val="tx1">
                  <a:alpha val="80000"/>
                </a:schemeClr>
              </a:solidFill>
              <a:latin typeface="Garamond" panose="02020404030301010803" pitchFamily="18" charset="0"/>
            </a:endParaRPr>
          </a:p>
          <a:p>
            <a:pPr marL="0" indent="0">
              <a:spcBef>
                <a:spcPts val="0"/>
              </a:spcBef>
              <a:buNone/>
            </a:pPr>
            <a:r>
              <a:rPr lang="en-US" sz="2200" dirty="0">
                <a:solidFill>
                  <a:schemeClr val="tx1">
                    <a:alpha val="80000"/>
                  </a:schemeClr>
                </a:solidFill>
                <a:latin typeface="Garamond" panose="02020404030301010803" pitchFamily="18" charset="0"/>
              </a:rPr>
              <a:t>Barbara Brown Taylor, </a:t>
            </a:r>
            <a:r>
              <a:rPr lang="en-US" sz="2200" i="1" dirty="0">
                <a:solidFill>
                  <a:schemeClr val="tx1">
                    <a:alpha val="80000"/>
                  </a:schemeClr>
                </a:solidFill>
                <a:latin typeface="Garamond" panose="02020404030301010803" pitchFamily="18" charset="0"/>
              </a:rPr>
              <a:t>The Luminous Web</a:t>
            </a:r>
            <a:r>
              <a:rPr lang="en-US" sz="2200" dirty="0">
                <a:solidFill>
                  <a:schemeClr val="tx1">
                    <a:alpha val="80000"/>
                  </a:schemeClr>
                </a:solidFill>
                <a:latin typeface="Garamond" panose="02020404030301010803" pitchFamily="18" charset="0"/>
              </a:rPr>
              <a:t>.</a:t>
            </a:r>
          </a:p>
          <a:p>
            <a:pPr marL="0" indent="0">
              <a:spcBef>
                <a:spcPts val="0"/>
              </a:spcBef>
              <a:buNone/>
            </a:pPr>
            <a:r>
              <a:rPr lang="en-US" sz="2200" b="1" u="sng" dirty="0">
                <a:solidFill>
                  <a:schemeClr val="tx1">
                    <a:alpha val="80000"/>
                  </a:schemeClr>
                </a:solidFill>
                <a:latin typeface="Garamond" panose="02020404030301010803" pitchFamily="18" charset="0"/>
                <a:hlinkClick r:id="rId2"/>
              </a:rPr>
              <a:t>Physics and Faith: The Luminous Web – Religion Online</a:t>
            </a:r>
            <a:endParaRPr lang="en-US" sz="2200" dirty="0">
              <a:solidFill>
                <a:schemeClr val="tx1">
                  <a:alpha val="80000"/>
                </a:schemeClr>
              </a:solidFill>
              <a:latin typeface="Garamond" panose="02020404030301010803" pitchFamily="18" charset="0"/>
            </a:endParaRPr>
          </a:p>
          <a:p>
            <a:pPr marL="0" indent="0">
              <a:spcBef>
                <a:spcPts val="0"/>
              </a:spcBef>
              <a:buNone/>
            </a:pPr>
            <a:r>
              <a:rPr lang="en-US" sz="2200" b="1" u="sng" dirty="0">
                <a:solidFill>
                  <a:schemeClr val="tx1">
                    <a:alpha val="80000"/>
                  </a:schemeClr>
                </a:solidFill>
                <a:latin typeface="Garamond" panose="02020404030301010803" pitchFamily="18" charset="0"/>
                <a:hlinkClick r:id="rId3"/>
              </a:rPr>
              <a:t>Religion Online</a:t>
            </a:r>
            <a:endParaRPr lang="en-US" sz="2200" dirty="0">
              <a:solidFill>
                <a:schemeClr val="tx1">
                  <a:alpha val="80000"/>
                </a:schemeClr>
              </a:solidFill>
              <a:latin typeface="Garamond" panose="02020404030301010803" pitchFamily="18" charset="0"/>
            </a:endParaRPr>
          </a:p>
          <a:p>
            <a:pPr marL="0" indent="0">
              <a:spcBef>
                <a:spcPts val="0"/>
              </a:spcBef>
              <a:buNone/>
            </a:pPr>
            <a:r>
              <a:rPr lang="en-US" sz="2200" b="1" dirty="0">
                <a:solidFill>
                  <a:schemeClr val="tx1">
                    <a:alpha val="80000"/>
                  </a:schemeClr>
                </a:solidFill>
                <a:latin typeface="Garamond" panose="02020404030301010803" pitchFamily="18" charset="0"/>
              </a:rPr>
              <a:t>Physics and Faith: The Luminous Web</a:t>
            </a:r>
            <a:endParaRPr lang="en-US" sz="2200" dirty="0">
              <a:solidFill>
                <a:schemeClr val="tx1">
                  <a:alpha val="80000"/>
                </a:schemeClr>
              </a:solidFill>
              <a:latin typeface="Garamond" panose="02020404030301010803" pitchFamily="18" charset="0"/>
            </a:endParaRPr>
          </a:p>
          <a:p>
            <a:pPr marL="0" indent="0">
              <a:spcBef>
                <a:spcPts val="0"/>
              </a:spcBef>
              <a:buNone/>
            </a:pPr>
            <a:r>
              <a:rPr lang="en-US" sz="2200" b="1" dirty="0">
                <a:solidFill>
                  <a:schemeClr val="tx1">
                    <a:alpha val="80000"/>
                  </a:schemeClr>
                </a:solidFill>
                <a:latin typeface="Garamond" panose="02020404030301010803" pitchFamily="18" charset="0"/>
              </a:rPr>
              <a:t>by </a:t>
            </a:r>
            <a:r>
              <a:rPr lang="en-US" sz="2200" b="1" u="sng" dirty="0">
                <a:solidFill>
                  <a:schemeClr val="tx1">
                    <a:alpha val="80000"/>
                  </a:schemeClr>
                </a:solidFill>
                <a:latin typeface="Garamond" panose="02020404030301010803" pitchFamily="18" charset="0"/>
                <a:hlinkClick r:id="rId4"/>
              </a:rPr>
              <a:t>Barbara Brown Taylor</a:t>
            </a:r>
            <a:r>
              <a:rPr lang="en-US" sz="2200" b="1" u="sng" dirty="0">
                <a:solidFill>
                  <a:schemeClr val="tx1">
                    <a:alpha val="80000"/>
                  </a:schemeClr>
                </a:solidFill>
                <a:latin typeface="Garamond" panose="02020404030301010803" pitchFamily="18" charset="0"/>
              </a:rPr>
              <a:t> </a:t>
            </a:r>
            <a:r>
              <a:rPr lang="en-US" sz="2200" dirty="0">
                <a:solidFill>
                  <a:schemeClr val="tx1">
                    <a:alpha val="80000"/>
                  </a:schemeClr>
                </a:solidFill>
                <a:latin typeface="Garamond" panose="02020404030301010803" pitchFamily="18" charset="0"/>
              </a:rPr>
              <a:t>This article appeared in the </a:t>
            </a:r>
            <a:r>
              <a:rPr lang="en-US" sz="2200" i="1" dirty="0">
                <a:solidFill>
                  <a:schemeClr val="tx1">
                    <a:alpha val="80000"/>
                  </a:schemeClr>
                </a:solidFill>
                <a:latin typeface="Garamond" panose="02020404030301010803" pitchFamily="18" charset="0"/>
              </a:rPr>
              <a:t>Christian Century,</a:t>
            </a:r>
            <a:r>
              <a:rPr lang="en-US" sz="2200" dirty="0">
                <a:solidFill>
                  <a:schemeClr val="tx1">
                    <a:alpha val="80000"/>
                  </a:schemeClr>
                </a:solidFill>
                <a:latin typeface="Garamond" panose="02020404030301010803" pitchFamily="18" charset="0"/>
              </a:rPr>
              <a:t> June 2-9, l999, pp 612-619. Copyright by the Christian Century Foundation and used by permission. </a:t>
            </a:r>
            <a:endParaRPr lang="en-US" sz="2200" dirty="0"/>
          </a:p>
          <a:p>
            <a:endParaRPr lang="en-US" dirty="0"/>
          </a:p>
        </p:txBody>
      </p:sp>
      <p:sp>
        <p:nvSpPr>
          <p:cNvPr id="4" name="Content Placeholder 3">
            <a:extLst>
              <a:ext uri="{FF2B5EF4-FFF2-40B4-BE49-F238E27FC236}">
                <a16:creationId xmlns:a16="http://schemas.microsoft.com/office/drawing/2014/main" id="{39551BA3-4DFD-BCF3-45DF-5888DC0C83AB}"/>
              </a:ext>
            </a:extLst>
          </p:cNvPr>
          <p:cNvSpPr>
            <a:spLocks noGrp="1"/>
          </p:cNvSpPr>
          <p:nvPr>
            <p:ph sz="half" idx="2"/>
          </p:nvPr>
        </p:nvSpPr>
        <p:spPr>
          <a:xfrm>
            <a:off x="7192736" y="365125"/>
            <a:ext cx="4800600" cy="1863724"/>
          </a:xfrm>
        </p:spPr>
        <p:txBody>
          <a:bodyPr>
            <a:noAutofit/>
          </a:bodyPr>
          <a:lstStyle/>
          <a:p>
            <a:pPr marL="0" indent="0">
              <a:buNone/>
            </a:pPr>
            <a:r>
              <a:rPr lang="en-US" sz="1600" dirty="0">
                <a:solidFill>
                  <a:schemeClr val="tx1">
                    <a:alpha val="80000"/>
                  </a:schemeClr>
                </a:solidFill>
                <a:latin typeface="Garamond" panose="02020404030301010803" pitchFamily="18" charset="0"/>
              </a:rPr>
              <a:t>This does not sound like the self-identification of a deity who stands over reality and sometimes stirs it with a stick. Instead, it sounds like the singular utterance of the only One who ever was, is or shall be, in whom everything else abides. For the moment, we see through a glass darkly. </a:t>
            </a:r>
            <a:r>
              <a:rPr lang="en-US" sz="1600" b="1" dirty="0">
                <a:solidFill>
                  <a:srgbClr val="0099CC">
                    <a:alpha val="80000"/>
                  </a:srgbClr>
                </a:solidFill>
                <a:latin typeface="Garamond" panose="02020404030301010803" pitchFamily="18" charset="0"/>
              </a:rPr>
              <a:t>We live in the illusion that we are all separate "I </a:t>
            </a:r>
            <a:r>
              <a:rPr lang="en-US" sz="1600" b="1" dirty="0" err="1">
                <a:solidFill>
                  <a:srgbClr val="0099CC">
                    <a:alpha val="80000"/>
                  </a:srgbClr>
                </a:solidFill>
                <a:latin typeface="Garamond" panose="02020404030301010803" pitchFamily="18" charset="0"/>
              </a:rPr>
              <a:t>ams</a:t>
            </a:r>
            <a:r>
              <a:rPr lang="en-US" sz="1600" b="1" dirty="0">
                <a:solidFill>
                  <a:srgbClr val="0099CC">
                    <a:alpha val="80000"/>
                  </a:srgbClr>
                </a:solidFill>
                <a:latin typeface="Garamond" panose="02020404030301010803" pitchFamily="18" charset="0"/>
              </a:rPr>
              <a:t>." When the fog finally clears, we shall know there is only One.</a:t>
            </a:r>
            <a:endParaRPr lang="en-US" sz="1600" b="1" dirty="0">
              <a:solidFill>
                <a:srgbClr val="0099CC">
                  <a:alpha val="80000"/>
                </a:srgbClr>
              </a:solidFill>
            </a:endParaRPr>
          </a:p>
        </p:txBody>
      </p:sp>
      <p:pic>
        <p:nvPicPr>
          <p:cNvPr id="5" name="Content Placeholder 5" descr="A colorful lines and dots&#10;&#10;AI-generated content may be incorrect.">
            <a:extLst>
              <a:ext uri="{FF2B5EF4-FFF2-40B4-BE49-F238E27FC236}">
                <a16:creationId xmlns:a16="http://schemas.microsoft.com/office/drawing/2014/main" id="{08DE4D9E-9B55-9EA8-760B-4157FAC71C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2736" y="2357437"/>
            <a:ext cx="4800600" cy="4351338"/>
          </a:xfrm>
          <a:prstGeom prst="rect">
            <a:avLst/>
          </a:prstGeom>
        </p:spPr>
      </p:pic>
    </p:spTree>
    <p:extLst>
      <p:ext uri="{BB962C8B-B14F-4D97-AF65-F5344CB8AC3E}">
        <p14:creationId xmlns:p14="http://schemas.microsoft.com/office/powerpoint/2010/main" val="1224266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424B-8604-CB41-CEC4-F4AB91308B88}"/>
              </a:ext>
            </a:extLst>
          </p:cNvPr>
          <p:cNvSpPr>
            <a:spLocks noGrp="1"/>
          </p:cNvSpPr>
          <p:nvPr>
            <p:ph type="title"/>
          </p:nvPr>
        </p:nvSpPr>
        <p:spPr>
          <a:xfrm>
            <a:off x="171450" y="202480"/>
            <a:ext cx="11182350" cy="1325563"/>
          </a:xfrm>
        </p:spPr>
        <p:txBody>
          <a:bodyPr/>
          <a:lstStyle/>
          <a:p>
            <a:r>
              <a:rPr lang="en-US" dirty="0">
                <a:solidFill>
                  <a:srgbClr val="FF9900"/>
                </a:solidFill>
                <a:latin typeface="Modern Love" panose="04090805081005020601" pitchFamily="82" charset="0"/>
              </a:rPr>
              <a:t>One God who is above all and through all and in all. </a:t>
            </a:r>
            <a:r>
              <a:rPr lang="en-US" sz="1600" dirty="0">
                <a:solidFill>
                  <a:srgbClr val="FF9900"/>
                </a:solidFill>
                <a:latin typeface="Modern Love" panose="04090805081005020601" pitchFamily="82" charset="0"/>
              </a:rPr>
              <a:t>Ephesians 4: 4-6</a:t>
            </a:r>
            <a:endParaRPr lang="en-US" sz="1600" dirty="0"/>
          </a:p>
        </p:txBody>
      </p:sp>
      <p:sp>
        <p:nvSpPr>
          <p:cNvPr id="3" name="Content Placeholder 2">
            <a:extLst>
              <a:ext uri="{FF2B5EF4-FFF2-40B4-BE49-F238E27FC236}">
                <a16:creationId xmlns:a16="http://schemas.microsoft.com/office/drawing/2014/main" id="{122EBFD1-5A16-973D-8860-7ECE6AE090FC}"/>
              </a:ext>
            </a:extLst>
          </p:cNvPr>
          <p:cNvSpPr>
            <a:spLocks noGrp="1"/>
          </p:cNvSpPr>
          <p:nvPr>
            <p:ph sz="half" idx="1"/>
          </p:nvPr>
        </p:nvSpPr>
        <p:spPr>
          <a:xfrm>
            <a:off x="93463" y="1690688"/>
            <a:ext cx="5714571" cy="2308019"/>
          </a:xfrm>
        </p:spPr>
        <p:txBody>
          <a:bodyPr>
            <a:normAutofit fontScale="25000" lnSpcReduction="20000"/>
          </a:bodyPr>
          <a:lstStyle/>
          <a:p>
            <a:pPr marL="0" indent="0">
              <a:buNone/>
            </a:pPr>
            <a:r>
              <a:rPr lang="en-US" sz="7200" dirty="0">
                <a:solidFill>
                  <a:schemeClr val="tx1">
                    <a:alpha val="80000"/>
                  </a:schemeClr>
                </a:solidFill>
                <a:latin typeface="Garamond" panose="02020404030301010803" pitchFamily="18" charset="0"/>
              </a:rPr>
              <a:t>Once, during a discussion between John Wheeler and Richard Feynman, two great physicists, Wheeler said, "Feynman, I know why all electrons have the same charge and the same mass."</a:t>
            </a:r>
          </a:p>
          <a:p>
            <a:pPr marL="0" indent="0">
              <a:buNone/>
            </a:pPr>
            <a:r>
              <a:rPr lang="en-US" sz="7200" dirty="0">
                <a:solidFill>
                  <a:schemeClr val="tx1">
                    <a:alpha val="80000"/>
                  </a:schemeClr>
                </a:solidFill>
                <a:latin typeface="Garamond" panose="02020404030301010803" pitchFamily="18" charset="0"/>
              </a:rPr>
              <a:t>"Why?" Feynman asked.</a:t>
            </a:r>
          </a:p>
          <a:p>
            <a:pPr marL="0" indent="0">
              <a:buNone/>
            </a:pPr>
            <a:r>
              <a:rPr lang="en-US" sz="7200" dirty="0">
                <a:solidFill>
                  <a:schemeClr val="tx1">
                    <a:alpha val="80000"/>
                  </a:schemeClr>
                </a:solidFill>
                <a:latin typeface="Garamond" panose="02020404030301010803" pitchFamily="18" charset="0"/>
              </a:rPr>
              <a:t>"Because </a:t>
            </a:r>
            <a:r>
              <a:rPr lang="en-US" sz="7200" b="1" dirty="0">
                <a:solidFill>
                  <a:srgbClr val="3333CC"/>
                </a:solidFill>
                <a:latin typeface="Garamond" panose="02020404030301010803" pitchFamily="18" charset="0"/>
              </a:rPr>
              <a:t>they are all the same electron</a:t>
            </a:r>
            <a:r>
              <a:rPr lang="en-US" sz="7200" dirty="0">
                <a:solidFill>
                  <a:schemeClr val="tx1">
                    <a:alpha val="80000"/>
                  </a:schemeClr>
                </a:solidFill>
                <a:latin typeface="Garamond" panose="02020404030301010803" pitchFamily="18" charset="0"/>
              </a:rPr>
              <a:t>!" Wheeler replied.</a:t>
            </a:r>
          </a:p>
          <a:p>
            <a:pPr marL="0" indent="0">
              <a:buNone/>
            </a:pPr>
            <a:r>
              <a:rPr lang="en-US" sz="7200" dirty="0">
                <a:solidFill>
                  <a:schemeClr val="tx1">
                    <a:alpha val="80000"/>
                  </a:schemeClr>
                </a:solidFill>
                <a:latin typeface="Garamond" panose="02020404030301010803" pitchFamily="18" charset="0"/>
              </a:rPr>
              <a:t>The writer of Ephesians put it like this: "There is one body and one Spirit. . . one Lord, one faith, one baptism, </a:t>
            </a:r>
            <a:r>
              <a:rPr lang="en-US" sz="7200" b="1" dirty="0">
                <a:solidFill>
                  <a:srgbClr val="3333CC">
                    <a:alpha val="80000"/>
                  </a:srgbClr>
                </a:solidFill>
                <a:latin typeface="Garamond" panose="02020404030301010803" pitchFamily="18" charset="0"/>
              </a:rPr>
              <a:t>one God and Father of all, who is above all and through all and in all</a:t>
            </a:r>
            <a:r>
              <a:rPr lang="en-US" sz="7200" dirty="0">
                <a:solidFill>
                  <a:schemeClr val="tx1">
                    <a:alpha val="80000"/>
                  </a:schemeClr>
                </a:solidFill>
                <a:latin typeface="Garamond" panose="02020404030301010803" pitchFamily="18" charset="0"/>
              </a:rPr>
              <a:t>" (4:4-6).</a:t>
            </a:r>
          </a:p>
          <a:p>
            <a:endParaRPr lang="en-US" dirty="0"/>
          </a:p>
        </p:txBody>
      </p:sp>
      <p:sp>
        <p:nvSpPr>
          <p:cNvPr id="4" name="Content Placeholder 3">
            <a:extLst>
              <a:ext uri="{FF2B5EF4-FFF2-40B4-BE49-F238E27FC236}">
                <a16:creationId xmlns:a16="http://schemas.microsoft.com/office/drawing/2014/main" id="{6B967AA2-BD19-1830-EA45-D37194AFE9FA}"/>
              </a:ext>
            </a:extLst>
          </p:cNvPr>
          <p:cNvSpPr>
            <a:spLocks noGrp="1"/>
          </p:cNvSpPr>
          <p:nvPr>
            <p:ph sz="half" idx="2"/>
          </p:nvPr>
        </p:nvSpPr>
        <p:spPr>
          <a:xfrm>
            <a:off x="5808034" y="898216"/>
            <a:ext cx="6141759" cy="5959784"/>
          </a:xfrm>
        </p:spPr>
        <p:txBody>
          <a:bodyPr>
            <a:normAutofit fontScale="25000" lnSpcReduction="20000"/>
          </a:bodyPr>
          <a:lstStyle/>
          <a:p>
            <a:pPr marL="0" indent="0">
              <a:buNone/>
            </a:pPr>
            <a:r>
              <a:rPr lang="en-US" sz="7200" dirty="0">
                <a:solidFill>
                  <a:schemeClr val="tx1">
                    <a:alpha val="80000"/>
                  </a:schemeClr>
                </a:solidFill>
                <a:latin typeface="Garamond" panose="02020404030301010803" pitchFamily="18" charset="0"/>
              </a:rPr>
              <a:t>This is </a:t>
            </a:r>
            <a:r>
              <a:rPr lang="en-US" sz="7200" b="1" dirty="0">
                <a:solidFill>
                  <a:srgbClr val="3333CC">
                    <a:alpha val="80000"/>
                  </a:srgbClr>
                </a:solidFill>
                <a:latin typeface="Garamond" panose="02020404030301010803" pitchFamily="18" charset="0"/>
              </a:rPr>
              <a:t>a very different picture of divine sovereignty than the one most of us were raised on</a:t>
            </a:r>
            <a:r>
              <a:rPr lang="en-US" sz="7200" dirty="0">
                <a:solidFill>
                  <a:schemeClr val="tx1">
                    <a:alpha val="80000"/>
                  </a:schemeClr>
                </a:solidFill>
                <a:latin typeface="Garamond" panose="02020404030301010803" pitchFamily="18" charset="0"/>
              </a:rPr>
              <a:t>. In the classical scheme, </a:t>
            </a:r>
            <a:r>
              <a:rPr lang="en-US" sz="7200" dirty="0">
                <a:solidFill>
                  <a:srgbClr val="3333CC">
                    <a:alpha val="80000"/>
                  </a:srgbClr>
                </a:solidFill>
                <a:latin typeface="Garamond" panose="02020404030301010803" pitchFamily="18" charset="0"/>
              </a:rPr>
              <a:t>God is indeed above all, with a throne so high it cannot even be seen from this earth.</a:t>
            </a:r>
            <a:r>
              <a:rPr lang="en-US" sz="7200" dirty="0">
                <a:solidFill>
                  <a:schemeClr val="tx1">
                    <a:alpha val="80000"/>
                  </a:schemeClr>
                </a:solidFill>
                <a:latin typeface="Garamond" panose="02020404030301010803" pitchFamily="18" charset="0"/>
              </a:rPr>
              <a:t> The throne room is in heaven, which for most people is way up and out there somewhere. God sits above creation, above time, above space, above us. But we come next! As creatures made in God's image, we claim our own sovereignty, which places us above the rest of creation (with disastrous results, I might add). We sit above animals, trees, rocks, earth. This is </a:t>
            </a:r>
            <a:r>
              <a:rPr lang="en-US" sz="7200" dirty="0">
                <a:solidFill>
                  <a:srgbClr val="3333CC">
                    <a:alpha val="80000"/>
                  </a:srgbClr>
                </a:solidFill>
                <a:latin typeface="Garamond" panose="02020404030301010803" pitchFamily="18" charset="0"/>
              </a:rPr>
              <a:t>a pyramid-shaped scheme, in which beings are ranked from greater to lesser with all the power on the top</a:t>
            </a:r>
            <a:r>
              <a:rPr lang="en-US" sz="7200" dirty="0">
                <a:solidFill>
                  <a:schemeClr val="tx1">
                    <a:alpha val="80000"/>
                  </a:schemeClr>
                </a:solidFill>
                <a:latin typeface="Garamond" panose="02020404030301010803" pitchFamily="18" charset="0"/>
              </a:rPr>
              <a:t>.</a:t>
            </a:r>
          </a:p>
          <a:p>
            <a:pPr marL="0" indent="0">
              <a:buNone/>
            </a:pPr>
            <a:r>
              <a:rPr lang="en-US" sz="7200" dirty="0">
                <a:solidFill>
                  <a:schemeClr val="tx1">
                    <a:alpha val="80000"/>
                  </a:schemeClr>
                </a:solidFill>
                <a:latin typeface="Garamond" panose="02020404030301010803" pitchFamily="18" charset="0"/>
              </a:rPr>
              <a:t>But what about the rest of that phrase from Ephesians? What about </a:t>
            </a:r>
            <a:r>
              <a:rPr lang="en-US" sz="7200" b="1" dirty="0">
                <a:solidFill>
                  <a:srgbClr val="3333CC">
                    <a:alpha val="80000"/>
                  </a:srgbClr>
                </a:solidFill>
                <a:latin typeface="Garamond" panose="02020404030301010803" pitchFamily="18" charset="0"/>
              </a:rPr>
              <a:t>God who is not only above all but also through all and in all?</a:t>
            </a:r>
          </a:p>
          <a:p>
            <a:pPr marL="0" indent="0">
              <a:buNone/>
            </a:pPr>
            <a:r>
              <a:rPr lang="en-US" sz="7200" b="1" dirty="0">
                <a:solidFill>
                  <a:srgbClr val="3333CC">
                    <a:alpha val="80000"/>
                  </a:srgbClr>
                </a:solidFill>
                <a:latin typeface="Garamond" panose="02020404030301010803" pitchFamily="18" charset="0"/>
              </a:rPr>
              <a:t>When I am dreaming quantum dreams, the picture I see is more like that web of relationships--an infinite web, flung across the vastness of space like a luminous net. It is made of energy, not thread. As I look, I can see light moving through it like a pulse moving through veins. I know the light is an illusion, since what I am seeing moves faster than light, but what I see out there is no different from what I feel inside. There is a living hum that might be coming from my neurons but might just as well be coming from the furnace of the stars</a:t>
            </a:r>
            <a:r>
              <a:rPr lang="en-US" sz="7200" dirty="0">
                <a:solidFill>
                  <a:schemeClr val="tx1">
                    <a:alpha val="80000"/>
                  </a:schemeClr>
                </a:solidFill>
                <a:latin typeface="Garamond" panose="02020404030301010803" pitchFamily="18" charset="0"/>
              </a:rPr>
              <a:t>. When I look up at them there is a small commotion in my bones, as the ashes of dead stars that house my marrow rise up like metal filings toward the magnet of their living kin.</a:t>
            </a:r>
          </a:p>
          <a:p>
            <a:pPr marL="0" indent="0">
              <a:buNone/>
            </a:pPr>
            <a:r>
              <a:rPr lang="en-US" sz="5600" dirty="0">
                <a:latin typeface="Garamond" panose="02020404030301010803" pitchFamily="18" charset="0"/>
                <a:hlinkClick r:id="rId2"/>
              </a:rPr>
              <a:t>Barbara Brown Taylor, Physics and Faith: The Luminous Web – Religion Online</a:t>
            </a:r>
            <a:endParaRPr lang="en-US" sz="5600" dirty="0">
              <a:solidFill>
                <a:schemeClr val="tx1">
                  <a:alpha val="80000"/>
                </a:schemeClr>
              </a:solidFill>
              <a:latin typeface="Garamond" panose="02020404030301010803" pitchFamily="18" charset="0"/>
            </a:endParaRPr>
          </a:p>
          <a:p>
            <a:endParaRPr lang="en-US" dirty="0"/>
          </a:p>
        </p:txBody>
      </p:sp>
      <p:pic>
        <p:nvPicPr>
          <p:cNvPr id="5" name="Picture 4" descr="A spider web with water droplets on it&#10;&#10;AI-generated content may be incorrect.">
            <a:extLst>
              <a:ext uri="{FF2B5EF4-FFF2-40B4-BE49-F238E27FC236}">
                <a16:creationId xmlns:a16="http://schemas.microsoft.com/office/drawing/2014/main" id="{9BD1F861-6BC6-8174-E5E7-FB6456A67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4" y="4099947"/>
            <a:ext cx="5714571" cy="2656812"/>
          </a:xfrm>
          <a:prstGeom prst="rect">
            <a:avLst/>
          </a:prstGeom>
        </p:spPr>
      </p:pic>
    </p:spTree>
    <p:extLst>
      <p:ext uri="{BB962C8B-B14F-4D97-AF65-F5344CB8AC3E}">
        <p14:creationId xmlns:p14="http://schemas.microsoft.com/office/powerpoint/2010/main" val="55398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CA031-17EF-8B4D-56C3-DA460943D2C6}"/>
              </a:ext>
            </a:extLst>
          </p:cNvPr>
          <p:cNvSpPr>
            <a:spLocks noGrp="1"/>
          </p:cNvSpPr>
          <p:nvPr>
            <p:ph type="title"/>
          </p:nvPr>
        </p:nvSpPr>
        <p:spPr>
          <a:xfrm>
            <a:off x="186117" y="365125"/>
            <a:ext cx="11709175" cy="1325563"/>
          </a:xfrm>
        </p:spPr>
        <p:txBody>
          <a:bodyPr>
            <a:noAutofit/>
          </a:bodyPr>
          <a:lstStyle/>
          <a:p>
            <a:r>
              <a:rPr lang="en-US" sz="2400" b="1" dirty="0">
                <a:solidFill>
                  <a:srgbClr val="003399"/>
                </a:solidFill>
                <a:latin typeface="Modern Love" panose="04090805081005020601" pitchFamily="82" charset="0"/>
              </a:rPr>
              <a:t>Once you arrive a “the unitive state,” or a “transforming union,” there’s still more to the journey: “UNITY CONSCIOUSNESS” or “NONDUALITY,”  conferring the capacity to be directly in relationship with “that aspect of God that is un-manifest.”</a:t>
            </a:r>
            <a:endParaRPr lang="en-US" sz="2400" dirty="0">
              <a:solidFill>
                <a:srgbClr val="003399"/>
              </a:solidFill>
            </a:endParaRPr>
          </a:p>
        </p:txBody>
      </p:sp>
      <p:sp>
        <p:nvSpPr>
          <p:cNvPr id="3" name="Content Placeholder 2">
            <a:extLst>
              <a:ext uri="{FF2B5EF4-FFF2-40B4-BE49-F238E27FC236}">
                <a16:creationId xmlns:a16="http://schemas.microsoft.com/office/drawing/2014/main" id="{A184EE43-8150-83E2-87C9-49BD568E16B5}"/>
              </a:ext>
            </a:extLst>
          </p:cNvPr>
          <p:cNvSpPr>
            <a:spLocks noGrp="1"/>
          </p:cNvSpPr>
          <p:nvPr>
            <p:ph sz="half" idx="1"/>
          </p:nvPr>
        </p:nvSpPr>
        <p:spPr>
          <a:xfrm>
            <a:off x="186117" y="1825624"/>
            <a:ext cx="5833683" cy="4939317"/>
          </a:xfrm>
        </p:spPr>
        <p:txBody>
          <a:bodyPr>
            <a:normAutofit fontScale="47500" lnSpcReduction="20000"/>
          </a:bodyPr>
          <a:lstStyle/>
          <a:p>
            <a:pPr marL="0" indent="0">
              <a:buNone/>
            </a:pPr>
            <a:r>
              <a:rPr lang="en-US" sz="3400" dirty="0">
                <a:latin typeface="Garamond" panose="02020404030301010803" pitchFamily="18" charset="0"/>
              </a:rPr>
              <a:t>Keating begins to speak about what he </a:t>
            </a:r>
            <a:r>
              <a:rPr lang="en-US" sz="3400" b="1" dirty="0">
                <a:solidFill>
                  <a:srgbClr val="0070C0"/>
                </a:solidFill>
                <a:latin typeface="Garamond" panose="02020404030301010803" pitchFamily="18" charset="0"/>
              </a:rPr>
              <a:t>calls “unity consciousness,” which he describes as “as further development of consciousness beyond the transforming union. Broadly speaking it equates closely to what most of the interspiritual world would call “nondual consciousness” or “nonduality.”…</a:t>
            </a:r>
            <a:r>
              <a:rPr lang="en-US" sz="3400" dirty="0">
                <a:latin typeface="Garamond" panose="02020404030301010803" pitchFamily="18" charset="0"/>
              </a:rPr>
              <a:t>But Keating says that “when fully activated, it confers the capacity to be directly in relations with “that aspect of God that is un-manifest.”  </a:t>
            </a:r>
            <a:r>
              <a:rPr lang="en-US" sz="2900" dirty="0">
                <a:latin typeface="Garamond" panose="02020404030301010803" pitchFamily="18" charset="0"/>
              </a:rPr>
              <a:t>Thomas Keating, </a:t>
            </a:r>
            <a:r>
              <a:rPr lang="en-US" sz="2900" i="1" dirty="0">
                <a:latin typeface="Garamond" panose="02020404030301010803" pitchFamily="18" charset="0"/>
              </a:rPr>
              <a:t>Reflections on the Unknowable</a:t>
            </a:r>
            <a:r>
              <a:rPr lang="en-US" sz="2900" dirty="0">
                <a:latin typeface="Garamond" panose="02020404030301010803" pitchFamily="18" charset="0"/>
              </a:rPr>
              <a:t>, p. 148</a:t>
            </a:r>
          </a:p>
          <a:p>
            <a:pPr marL="0" indent="0">
              <a:buNone/>
            </a:pPr>
            <a:r>
              <a:rPr lang="en-US" sz="3400" dirty="0">
                <a:latin typeface="Garamond" panose="02020404030301010803" pitchFamily="18" charset="0"/>
              </a:rPr>
              <a:t>The night of self takes us there: “</a:t>
            </a:r>
            <a:r>
              <a:rPr lang="en-US" sz="3400" b="1" u="sng" dirty="0">
                <a:solidFill>
                  <a:srgbClr val="9966FF"/>
                </a:solidFill>
                <a:latin typeface="Garamond" panose="02020404030301010803" pitchFamily="18" charset="0"/>
              </a:rPr>
              <a:t>Being aware of ourselves and of God is a kind of duality.” “Even in the transforming union we are still two.” “the ultimate consciousness is the total oneness in which God is all in all</a:t>
            </a:r>
            <a:r>
              <a:rPr lang="en-US" sz="3400" dirty="0">
                <a:solidFill>
                  <a:srgbClr val="9966FF"/>
                </a:solidFill>
                <a:latin typeface="Garamond" panose="02020404030301010803" pitchFamily="18" charset="0"/>
              </a:rPr>
              <a:t>.” </a:t>
            </a:r>
            <a:r>
              <a:rPr lang="en-US" sz="2900" dirty="0">
                <a:latin typeface="Garamond" panose="02020404030301010803" pitchFamily="18" charset="0"/>
              </a:rPr>
              <a:t>Keating, </a:t>
            </a:r>
            <a:r>
              <a:rPr lang="en-US" sz="2900" i="1" dirty="0">
                <a:latin typeface="Garamond" panose="02020404030301010803" pitchFamily="18" charset="0"/>
              </a:rPr>
              <a:t>That We May Be One</a:t>
            </a:r>
            <a:r>
              <a:rPr lang="en-US" sz="2900" dirty="0">
                <a:latin typeface="Garamond" panose="02020404030301010803" pitchFamily="18" charset="0"/>
              </a:rPr>
              <a:t>, p. 54, 43</a:t>
            </a:r>
          </a:p>
          <a:p>
            <a:pPr marL="0" indent="0">
              <a:buNone/>
            </a:pPr>
            <a:r>
              <a:rPr lang="en-US" sz="3400" b="1" dirty="0">
                <a:solidFill>
                  <a:srgbClr val="3333FF"/>
                </a:solidFill>
                <a:latin typeface="Garamond" panose="02020404030301010803" pitchFamily="18" charset="0"/>
              </a:rPr>
              <a:t>The Unmanifest is not higher, truer, more intrinsically holy than the manifest; they are interwoven aspects of the same oneness</a:t>
            </a:r>
            <a:r>
              <a:rPr lang="en-US" sz="2900" dirty="0">
                <a:latin typeface="Garamond" panose="02020404030301010803" pitchFamily="18" charset="0"/>
              </a:rPr>
              <a:t>.. P. 139</a:t>
            </a:r>
          </a:p>
          <a:p>
            <a:pPr marL="0" indent="0">
              <a:buNone/>
            </a:pPr>
            <a:r>
              <a:rPr lang="en-US" sz="3400" dirty="0">
                <a:latin typeface="Garamond" panose="02020404030301010803" pitchFamily="18" charset="0"/>
              </a:rPr>
              <a:t>Love requires both realms – manifest and unmanifest, “the source of all creation” and “infinite transcendence” __ in order to fully realize its own fullness.  This is the “hidden purpose” of Ephesians 1:9 </a:t>
            </a:r>
            <a:r>
              <a:rPr lang="en-US" sz="2900" dirty="0">
                <a:latin typeface="Garamond" panose="02020404030301010803" pitchFamily="18" charset="0"/>
              </a:rPr>
              <a:t>(God thought of everything, provided for everything we could possibly need, letting us in on the plans God took such delight in making. God set it all out before us in Christ, a long-range plan in which everything would be brought together and summed up in Christ, everything in deepest heaven, everything on planet earth.) </a:t>
            </a:r>
            <a:r>
              <a:rPr lang="en-US" sz="3800" b="1" dirty="0">
                <a:solidFill>
                  <a:srgbClr val="3333FF"/>
                </a:solidFill>
                <a:latin typeface="Garamond" panose="02020404030301010803" pitchFamily="18" charset="0"/>
              </a:rPr>
              <a:t>It is a dance of love.  </a:t>
            </a:r>
            <a:r>
              <a:rPr lang="en-US" sz="3800" dirty="0">
                <a:latin typeface="Garamond" panose="02020404030301010803" pitchFamily="18" charset="0"/>
              </a:rPr>
              <a:t>Ultimately winding up </a:t>
            </a:r>
            <a:r>
              <a:rPr lang="en-US" sz="3800" b="1" dirty="0">
                <a:solidFill>
                  <a:srgbClr val="3333FF"/>
                </a:solidFill>
                <a:latin typeface="Garamond" panose="02020404030301010803" pitchFamily="18" charset="0"/>
              </a:rPr>
              <a:t>not in no self but in true self, recognized as the flowing oneness it has always been</a:t>
            </a:r>
            <a:r>
              <a:rPr lang="en-US" sz="3400" dirty="0">
                <a:latin typeface="Garamond" panose="02020404030301010803" pitchFamily="18" charset="0"/>
              </a:rPr>
              <a:t>. </a:t>
            </a:r>
            <a:r>
              <a:rPr lang="en-US" sz="2500" dirty="0">
                <a:latin typeface="Garamond" panose="02020404030301010803" pitchFamily="18" charset="0"/>
              </a:rPr>
              <a:t>P. 141</a:t>
            </a:r>
          </a:p>
          <a:p>
            <a:pPr marL="0" indent="0">
              <a:buNone/>
            </a:pPr>
            <a:endParaRPr lang="en-US" sz="2000" dirty="0">
              <a:latin typeface="Garamond" panose="02020404030301010803" pitchFamily="18" charset="0"/>
            </a:endParaRPr>
          </a:p>
          <a:p>
            <a:pPr marL="0" indent="0">
              <a:buNone/>
            </a:pPr>
            <a:endParaRPr lang="en-US" dirty="0"/>
          </a:p>
        </p:txBody>
      </p:sp>
      <p:sp>
        <p:nvSpPr>
          <p:cNvPr id="7" name="TextBox 6">
            <a:extLst>
              <a:ext uri="{FF2B5EF4-FFF2-40B4-BE49-F238E27FC236}">
                <a16:creationId xmlns:a16="http://schemas.microsoft.com/office/drawing/2014/main" id="{F80ED123-49E5-6DF1-DA88-6588A16C3692}"/>
              </a:ext>
            </a:extLst>
          </p:cNvPr>
          <p:cNvSpPr txBox="1"/>
          <p:nvPr/>
        </p:nvSpPr>
        <p:spPr>
          <a:xfrm>
            <a:off x="6172200" y="5538768"/>
            <a:ext cx="5953715" cy="954107"/>
          </a:xfrm>
          <a:prstGeom prst="rect">
            <a:avLst/>
          </a:prstGeom>
          <a:noFill/>
        </p:spPr>
        <p:txBody>
          <a:bodyPr wrap="square">
            <a:spAutoFit/>
          </a:bodyPr>
          <a:lstStyle/>
          <a:p>
            <a:r>
              <a:rPr lang="en-US" sz="2800" dirty="0">
                <a:solidFill>
                  <a:srgbClr val="3333FF"/>
                </a:solidFill>
                <a:latin typeface="Modern Love" panose="04090805081005020601" pitchFamily="82" charset="0"/>
              </a:rPr>
              <a:t>The total oneness in which God is all in all</a:t>
            </a:r>
            <a:endParaRPr lang="en-US" sz="2800" dirty="0">
              <a:solidFill>
                <a:srgbClr val="3333FF"/>
              </a:solidFill>
            </a:endParaRPr>
          </a:p>
        </p:txBody>
      </p:sp>
      <p:pic>
        <p:nvPicPr>
          <p:cNvPr id="8" name="Content Placeholder 5" descr="A lake with snow and mountains in the background&#10;&#10;AI-generated content may be incorrect.">
            <a:extLst>
              <a:ext uri="{FF2B5EF4-FFF2-40B4-BE49-F238E27FC236}">
                <a16:creationId xmlns:a16="http://schemas.microsoft.com/office/drawing/2014/main" id="{F0173F1E-8ADC-ACF3-8A72-3602959D3BF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4"/>
            <a:ext cx="5723092" cy="3490843"/>
          </a:xfrm>
        </p:spPr>
      </p:pic>
    </p:spTree>
    <p:extLst>
      <p:ext uri="{BB962C8B-B14F-4D97-AF65-F5344CB8AC3E}">
        <p14:creationId xmlns:p14="http://schemas.microsoft.com/office/powerpoint/2010/main" val="1727389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09A6-B209-0A81-E075-39BC5908206B}"/>
              </a:ext>
            </a:extLst>
          </p:cNvPr>
          <p:cNvSpPr>
            <a:spLocks noGrp="1"/>
          </p:cNvSpPr>
          <p:nvPr>
            <p:ph type="title"/>
          </p:nvPr>
        </p:nvSpPr>
        <p:spPr/>
        <p:txBody>
          <a:bodyPr>
            <a:normAutofit fontScale="90000"/>
          </a:bodyPr>
          <a:lstStyle/>
          <a:p>
            <a:r>
              <a:rPr lang="en-US" b="1" dirty="0">
                <a:solidFill>
                  <a:srgbClr val="CC6600"/>
                </a:solidFill>
                <a:latin typeface="Modern Love" panose="04090805081005020601" pitchFamily="82" charset="0"/>
                <a:ea typeface="Aptos" panose="020B0004020202020204" pitchFamily="34" charset="0"/>
                <a:cs typeface="Times New Roman" panose="02020603050405020304" pitchFamily="18" charset="0"/>
              </a:rPr>
              <a:t>God coinheres interpenetrates everything; the whole thing is God; the sense of flowing oneness</a:t>
            </a:r>
            <a:endParaRPr lang="en-US" dirty="0"/>
          </a:p>
        </p:txBody>
      </p:sp>
      <p:sp>
        <p:nvSpPr>
          <p:cNvPr id="3" name="Content Placeholder 2">
            <a:extLst>
              <a:ext uri="{FF2B5EF4-FFF2-40B4-BE49-F238E27FC236}">
                <a16:creationId xmlns:a16="http://schemas.microsoft.com/office/drawing/2014/main" id="{3D47A499-ABA3-C2C9-F1BC-5297CF45878B}"/>
              </a:ext>
            </a:extLst>
          </p:cNvPr>
          <p:cNvSpPr>
            <a:spLocks noGrp="1"/>
          </p:cNvSpPr>
          <p:nvPr>
            <p:ph sz="half" idx="1"/>
          </p:nvPr>
        </p:nvSpPr>
        <p:spPr/>
        <p:txBody>
          <a:bodyPr>
            <a:normAutofit fontScale="25000" lnSpcReduction="20000"/>
          </a:bodyPr>
          <a:lstStyle/>
          <a:p>
            <a:pPr marL="0" indent="0">
              <a:buNone/>
            </a:pPr>
            <a:r>
              <a:rPr lang="en-US" sz="7200" dirty="0">
                <a:latin typeface="Garamond" panose="02020404030301010803" pitchFamily="18" charset="0"/>
                <a:ea typeface="Aptos" panose="020B0004020202020204" pitchFamily="34" charset="0"/>
                <a:cs typeface="Times New Roman" panose="02020603050405020304" pitchFamily="18" charset="0"/>
              </a:rPr>
              <a:t>“Now, at the end of the journey, Thomas is in a very different place.  </a:t>
            </a:r>
            <a:r>
              <a:rPr lang="en-US" sz="7200" b="1" dirty="0">
                <a:solidFill>
                  <a:srgbClr val="336699"/>
                </a:solidFill>
                <a:latin typeface="Garamond" panose="02020404030301010803" pitchFamily="18" charset="0"/>
                <a:ea typeface="Aptos" panose="020B0004020202020204" pitchFamily="34" charset="0"/>
                <a:cs typeface="Times New Roman" panose="02020603050405020304" pitchFamily="18" charset="0"/>
              </a:rPr>
              <a:t>God coinheres, interpenetrates everything</a:t>
            </a:r>
            <a:r>
              <a:rPr lang="en-US" sz="7200" dirty="0">
                <a:latin typeface="Garamond" panose="02020404030301010803" pitchFamily="18" charset="0"/>
                <a:ea typeface="Aptos" panose="020B0004020202020204" pitchFamily="34" charset="0"/>
                <a:cs typeface="Times New Roman" panose="02020603050405020304" pitchFamily="18" charset="0"/>
              </a:rPr>
              <a:t>, the ocean-in-drop and drop-in-ocean constantly exchanging in a dance of endless fecundity.  </a:t>
            </a:r>
            <a:r>
              <a:rPr lang="en-US" sz="7200" b="1" dirty="0">
                <a:solidFill>
                  <a:srgbClr val="336699"/>
                </a:solidFill>
                <a:latin typeface="Garamond" panose="02020404030301010803" pitchFamily="18" charset="0"/>
                <a:ea typeface="Aptos" panose="020B0004020202020204" pitchFamily="34" charset="0"/>
                <a:cs typeface="Times New Roman" panose="02020603050405020304" pitchFamily="18" charset="0"/>
              </a:rPr>
              <a:t>God is not the ‘author’ of creation, removed and overarching; </a:t>
            </a:r>
            <a:r>
              <a:rPr lang="en-US" sz="7200" b="1" i="1" dirty="0">
                <a:solidFill>
                  <a:srgbClr val="336699"/>
                </a:solidFill>
                <a:latin typeface="Garamond" panose="02020404030301010803" pitchFamily="18" charset="0"/>
                <a:ea typeface="Aptos" panose="020B0004020202020204" pitchFamily="34" charset="0"/>
                <a:cs typeface="Times New Roman" panose="02020603050405020304" pitchFamily="18" charset="0"/>
              </a:rPr>
              <a:t>the whole thing is God</a:t>
            </a:r>
            <a:r>
              <a:rPr lang="en-US" sz="7200" b="1" dirty="0">
                <a:solidFill>
                  <a:srgbClr val="336699"/>
                </a:solidFill>
                <a:latin typeface="Garamond" panose="02020404030301010803" pitchFamily="18" charset="0"/>
                <a:ea typeface="Aptos" panose="020B0004020202020204" pitchFamily="34" charset="0"/>
                <a:cs typeface="Times New Roman" panose="02020603050405020304" pitchFamily="18" charset="0"/>
              </a:rPr>
              <a:t>.   There is not a single place in all creation where God is not, because God is creation itself, endlessly outpouring, endlessly receiving itself back</a:t>
            </a:r>
            <a:r>
              <a:rPr lang="en-US" sz="7200" dirty="0">
                <a:latin typeface="Garamond" panose="02020404030301010803" pitchFamily="18" charset="0"/>
                <a:ea typeface="Aptos" panose="020B0004020202020204" pitchFamily="34" charset="0"/>
                <a:cs typeface="Times New Roman" panose="02020603050405020304" pitchFamily="18" charset="0"/>
              </a:rPr>
              <a:t>.” </a:t>
            </a:r>
          </a:p>
          <a:p>
            <a:pPr marL="0" indent="0">
              <a:buNone/>
            </a:pPr>
            <a:r>
              <a:rPr lang="en-US" sz="4400" dirty="0">
                <a:latin typeface="Garamond" panose="02020404030301010803" pitchFamily="18" charset="0"/>
                <a:ea typeface="Aptos" panose="020B0004020202020204" pitchFamily="34" charset="0"/>
                <a:cs typeface="Times New Roman" panose="02020603050405020304" pitchFamily="18" charset="0"/>
              </a:rPr>
              <a:t>Bourgeault, </a:t>
            </a:r>
            <a:r>
              <a:rPr lang="en-US" sz="4400" i="1" dirty="0">
                <a:latin typeface="Garamond" panose="02020404030301010803" pitchFamily="18" charset="0"/>
                <a:ea typeface="Aptos" panose="020B0004020202020204" pitchFamily="34" charset="0"/>
                <a:cs typeface="Times New Roman" panose="02020603050405020304" pitchFamily="18" charset="0"/>
              </a:rPr>
              <a:t>Thomas Keating</a:t>
            </a:r>
            <a:r>
              <a:rPr lang="en-US" sz="4400" dirty="0">
                <a:latin typeface="Garamond" panose="02020404030301010803" pitchFamily="18" charset="0"/>
                <a:ea typeface="Aptos" panose="020B0004020202020204" pitchFamily="34" charset="0"/>
                <a:cs typeface="Times New Roman" panose="02020603050405020304" pitchFamily="18" charset="0"/>
              </a:rPr>
              <a:t>, pp, 68-69</a:t>
            </a:r>
          </a:p>
          <a:p>
            <a:pPr marL="0" indent="0">
              <a:buNone/>
            </a:pPr>
            <a:endParaRPr lang="en-US" dirty="0"/>
          </a:p>
        </p:txBody>
      </p:sp>
      <p:sp>
        <p:nvSpPr>
          <p:cNvPr id="4" name="Content Placeholder 3">
            <a:extLst>
              <a:ext uri="{FF2B5EF4-FFF2-40B4-BE49-F238E27FC236}">
                <a16:creationId xmlns:a16="http://schemas.microsoft.com/office/drawing/2014/main" id="{77F16565-FE16-7A0C-0215-73D3E65938E5}"/>
              </a:ext>
            </a:extLst>
          </p:cNvPr>
          <p:cNvSpPr>
            <a:spLocks noGrp="1"/>
          </p:cNvSpPr>
          <p:nvPr>
            <p:ph sz="half" idx="2"/>
          </p:nvPr>
        </p:nvSpPr>
        <p:spPr>
          <a:xfrm>
            <a:off x="6172202" y="1926062"/>
            <a:ext cx="5928064" cy="4725591"/>
          </a:xfrm>
        </p:spPr>
        <p:txBody>
          <a:bodyPr>
            <a:normAutofit fontScale="25000" lnSpcReduction="20000"/>
          </a:bodyPr>
          <a:lstStyle/>
          <a:p>
            <a:pPr marL="0" marR="0">
              <a:spcAft>
                <a:spcPts val="800"/>
              </a:spcAft>
              <a:buNone/>
            </a:pPr>
            <a:r>
              <a:rPr lang="en-US" sz="8000" dirty="0">
                <a:latin typeface="Garamond" panose="02020404030301010803" pitchFamily="18" charset="0"/>
                <a:ea typeface="Aptos" panose="020B0004020202020204" pitchFamily="34" charset="0"/>
                <a:cs typeface="Times New Roman" panose="02020603050405020304" pitchFamily="18" charset="0"/>
              </a:rPr>
              <a:t>Even in his earliest writings there are already passages that fully anticipate </a:t>
            </a:r>
            <a:r>
              <a:rPr lang="en-US" sz="8000" b="1" dirty="0">
                <a:solidFill>
                  <a:srgbClr val="CC6600"/>
                </a:solidFill>
                <a:latin typeface="Modern Love" panose="04090805081005020601" pitchFamily="82" charset="0"/>
                <a:ea typeface="Aptos" panose="020B0004020202020204" pitchFamily="34" charset="0"/>
                <a:cs typeface="Times New Roman" panose="02020603050405020304" pitchFamily="18" charset="0"/>
              </a:rPr>
              <a:t>the sense of flowing oneness </a:t>
            </a:r>
            <a:r>
              <a:rPr lang="en-US" sz="8000" dirty="0">
                <a:latin typeface="Garamond" panose="02020404030301010803" pitchFamily="18" charset="0"/>
                <a:ea typeface="Aptos" panose="020B0004020202020204" pitchFamily="34" charset="0"/>
                <a:cs typeface="Times New Roman" panose="02020603050405020304" pitchFamily="18" charset="0"/>
              </a:rPr>
              <a:t>emerging from these late texts. Pp 69</a:t>
            </a:r>
          </a:p>
          <a:p>
            <a:pPr marL="0" marR="0" indent="0">
              <a:spcAft>
                <a:spcPts val="800"/>
              </a:spcAft>
              <a:buNone/>
            </a:pPr>
            <a:r>
              <a:rPr lang="en-US" sz="8000" dirty="0">
                <a:latin typeface="Garamond" panose="02020404030301010803" pitchFamily="18" charset="0"/>
                <a:ea typeface="Aptos" panose="020B0004020202020204" pitchFamily="34" charset="0"/>
                <a:cs typeface="Times New Roman" panose="02020603050405020304" pitchFamily="18" charset="0"/>
              </a:rPr>
              <a:t>“On the whole, however, it can be said that </a:t>
            </a:r>
            <a:r>
              <a:rPr lang="en-US" sz="8000" b="1" dirty="0">
                <a:solidFill>
                  <a:srgbClr val="A50021"/>
                </a:solidFill>
                <a:latin typeface="Garamond" panose="02020404030301010803" pitchFamily="18" charset="0"/>
                <a:ea typeface="Aptos" panose="020B0004020202020204" pitchFamily="34" charset="0"/>
                <a:cs typeface="Times New Roman" panose="02020603050405020304" pitchFamily="18" charset="0"/>
              </a:rPr>
              <a:t>the poems in </a:t>
            </a:r>
            <a:r>
              <a:rPr lang="en-US" sz="8000" b="1" i="1" dirty="0">
                <a:solidFill>
                  <a:srgbClr val="A50021"/>
                </a:solidFill>
                <a:latin typeface="Garamond" panose="02020404030301010803" pitchFamily="18" charset="0"/>
                <a:ea typeface="Aptos" panose="020B0004020202020204" pitchFamily="34" charset="0"/>
                <a:cs typeface="Times New Roman" panose="02020603050405020304" pitchFamily="18" charset="0"/>
              </a:rPr>
              <a:t>The Secret Embrace</a:t>
            </a:r>
            <a:r>
              <a:rPr lang="en-US" sz="8000" b="1" dirty="0">
                <a:solidFill>
                  <a:srgbClr val="A50021"/>
                </a:solidFill>
                <a:latin typeface="Garamond" panose="02020404030301010803" pitchFamily="18" charset="0"/>
                <a:ea typeface="Aptos" panose="020B0004020202020204" pitchFamily="34" charset="0"/>
                <a:cs typeface="Times New Roman" panose="02020603050405020304" pitchFamily="18" charset="0"/>
              </a:rPr>
              <a:t> are situated solidly at the unitive, nontheistic end of the spectrum</a:t>
            </a:r>
            <a:r>
              <a:rPr lang="en-US" sz="8000" dirty="0">
                <a:solidFill>
                  <a:srgbClr val="A50021"/>
                </a:solidFill>
                <a:latin typeface="Garamond" panose="02020404030301010803" pitchFamily="18" charset="0"/>
                <a:ea typeface="Aptos" panose="020B0004020202020204" pitchFamily="34" charset="0"/>
                <a:cs typeface="Times New Roman" panose="02020603050405020304" pitchFamily="18" charset="0"/>
              </a:rPr>
              <a:t>.  </a:t>
            </a:r>
            <a:r>
              <a:rPr lang="en-US" sz="8000" dirty="0">
                <a:latin typeface="Garamond" panose="02020404030301010803" pitchFamily="18" charset="0"/>
                <a:ea typeface="Aptos" panose="020B0004020202020204" pitchFamily="34" charset="0"/>
                <a:cs typeface="Times New Roman" panose="02020603050405020304" pitchFamily="18" charset="0"/>
              </a:rPr>
              <a:t>With two singular exceptions, Thomas does not actually use the word ‘God’ anywhere in this entire collection.  It is </a:t>
            </a:r>
            <a:r>
              <a:rPr lang="en-US" sz="8000" b="1" dirty="0">
                <a:solidFill>
                  <a:srgbClr val="CC6600"/>
                </a:solidFill>
                <a:latin typeface="Garamond" panose="02020404030301010803" pitchFamily="18" charset="0"/>
                <a:ea typeface="Aptos" panose="020B0004020202020204" pitchFamily="34" charset="0"/>
                <a:cs typeface="Times New Roman" panose="02020603050405020304" pitchFamily="18" charset="0"/>
              </a:rPr>
              <a:t>always ‘the Divine,’ ‘I AM,’ or ‘the source.’  </a:t>
            </a:r>
            <a:r>
              <a:rPr lang="en-US" sz="8000" dirty="0">
                <a:latin typeface="Garamond" panose="02020404030301010803" pitchFamily="18" charset="0"/>
                <a:ea typeface="Aptos" panose="020B0004020202020204" pitchFamily="34" charset="0"/>
                <a:cs typeface="Times New Roman" panose="02020603050405020304" pitchFamily="18" charset="0"/>
              </a:rPr>
              <a:t>He clearly did not want the cosmogonic spaciousness of what he was trying to unfold here co-opted back into conceptions of </a:t>
            </a:r>
            <a:r>
              <a:rPr lang="en-US" sz="8000" b="1" dirty="0">
                <a:solidFill>
                  <a:srgbClr val="A50021"/>
                </a:solidFill>
                <a:latin typeface="Garamond" panose="02020404030301010803" pitchFamily="18" charset="0"/>
                <a:ea typeface="Aptos" panose="020B0004020202020204" pitchFamily="34" charset="0"/>
                <a:cs typeface="Times New Roman" panose="02020603050405020304" pitchFamily="18" charset="0"/>
              </a:rPr>
              <a:t>a distant, male gendered being sitting up there in the heavens</a:t>
            </a:r>
            <a:r>
              <a:rPr lang="en-US" sz="8000" dirty="0">
                <a:latin typeface="Garamond" panose="02020404030301010803" pitchFamily="18" charset="0"/>
                <a:ea typeface="Aptos" panose="020B0004020202020204" pitchFamily="34" charset="0"/>
                <a:cs typeface="Times New Roman" panose="02020603050405020304" pitchFamily="18" charset="0"/>
              </a:rPr>
              <a:t>.  His eyes were on the bigger picture – the maximum bigger picture – </a:t>
            </a:r>
            <a:r>
              <a:rPr lang="en-US" sz="8000" b="1" dirty="0">
                <a:solidFill>
                  <a:srgbClr val="A50021"/>
                </a:solidFill>
                <a:latin typeface="Garamond" panose="02020404030301010803" pitchFamily="18" charset="0"/>
                <a:ea typeface="Aptos" panose="020B0004020202020204" pitchFamily="34" charset="0"/>
                <a:cs typeface="Times New Roman" panose="02020603050405020304" pitchFamily="18" charset="0"/>
              </a:rPr>
              <a:t>not simply ‘the source of all creation’ but the ‘infinite transcendence’ enveloping it</a:t>
            </a:r>
            <a:r>
              <a:rPr lang="en-US" sz="8000" dirty="0">
                <a:solidFill>
                  <a:srgbClr val="A50021"/>
                </a:solidFill>
                <a:latin typeface="Garamond" panose="02020404030301010803" pitchFamily="18" charset="0"/>
                <a:ea typeface="Aptos" panose="020B0004020202020204" pitchFamily="34" charset="0"/>
                <a:cs typeface="Times New Roman" panose="02020603050405020304" pitchFamily="18" charset="0"/>
              </a:rPr>
              <a:t>.”</a:t>
            </a:r>
            <a:r>
              <a:rPr lang="en-US" sz="8000" dirty="0">
                <a:latin typeface="Garamond" panose="02020404030301010803" pitchFamily="18" charset="0"/>
                <a:ea typeface="Aptos" panose="020B0004020202020204" pitchFamily="34" charset="0"/>
                <a:cs typeface="Times New Roman" panose="02020603050405020304" pitchFamily="18" charset="0"/>
              </a:rPr>
              <a:t> Bourgeault, p. 69</a:t>
            </a:r>
          </a:p>
          <a:p>
            <a:pPr marL="0" indent="0">
              <a:buNone/>
            </a:pPr>
            <a:r>
              <a:rPr lang="en-US" sz="8000" b="1" i="1" dirty="0">
                <a:solidFill>
                  <a:srgbClr val="A50021"/>
                </a:solidFill>
                <a:latin typeface="Garamond" panose="02020404030301010803" pitchFamily="18" charset="0"/>
              </a:rPr>
              <a:t>Richard Rohr, “Buddhism, Hinduism, Sufism, Indigenous, and Christianity—all religions—oneness is their nature</a:t>
            </a:r>
            <a:r>
              <a:rPr lang="en-US" sz="8000" i="1" dirty="0">
                <a:latin typeface="Garamond" panose="02020404030301010803" pitchFamily="18" charset="0"/>
              </a:rPr>
              <a:t>. Amen.”</a:t>
            </a:r>
            <a:r>
              <a:rPr lang="en-US" sz="4400" i="1" dirty="0">
                <a:latin typeface="Garamond" panose="02020404030301010803" pitchFamily="18" charset="0"/>
              </a:rPr>
              <a:t> [1] </a:t>
            </a:r>
            <a:r>
              <a:rPr lang="en-US" sz="4400" dirty="0">
                <a:latin typeface="Garamond" panose="02020404030301010803" pitchFamily="18" charset="0"/>
              </a:rPr>
              <a:t>Thomas Keating, </a:t>
            </a:r>
            <a:r>
              <a:rPr lang="en-US" sz="4400" i="1" dirty="0">
                <a:latin typeface="Garamond" panose="02020404030301010803" pitchFamily="18" charset="0"/>
              </a:rPr>
              <a:t>Fr. Thomas Keating’s Last Oracle </a:t>
            </a:r>
            <a:r>
              <a:rPr lang="en-US" sz="4400" dirty="0">
                <a:latin typeface="Garamond" panose="02020404030301010803" pitchFamily="18" charset="0"/>
              </a:rPr>
              <a:t>(Contemplative Network: 2020), transcription (October 2018), </a:t>
            </a:r>
            <a:r>
              <a:rPr lang="en-US" sz="4400" u="sng" dirty="0">
                <a:latin typeface="Garamond" panose="02020404030301010803" pitchFamily="18" charset="0"/>
                <a:hlinkClick r:id="rId2"/>
              </a:rPr>
              <a:t>YouTube video</a:t>
            </a:r>
            <a:r>
              <a:rPr lang="en-US" sz="4400" dirty="0">
                <a:latin typeface="Garamond" panose="02020404030301010803" pitchFamily="18" charset="0"/>
              </a:rPr>
              <a:t>.</a:t>
            </a:r>
          </a:p>
          <a:p>
            <a:pPr marL="0" indent="0">
              <a:buNone/>
            </a:pPr>
            <a:endParaRPr lang="en-US" dirty="0"/>
          </a:p>
        </p:txBody>
      </p:sp>
      <p:pic>
        <p:nvPicPr>
          <p:cNvPr id="6" name="Picture 5" descr="A mountain range with snow and clouds&#10;&#10;AI-generated content may be incorrect.">
            <a:extLst>
              <a:ext uri="{FF2B5EF4-FFF2-40B4-BE49-F238E27FC236}">
                <a16:creationId xmlns:a16="http://schemas.microsoft.com/office/drawing/2014/main" id="{376A9D89-E4FD-55D7-5FA1-CCD60CED4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02" y="3932807"/>
            <a:ext cx="5069149" cy="2814221"/>
          </a:xfrm>
          <a:prstGeom prst="rect">
            <a:avLst/>
          </a:prstGeom>
        </p:spPr>
      </p:pic>
    </p:spTree>
    <p:extLst>
      <p:ext uri="{BB962C8B-B14F-4D97-AF65-F5344CB8AC3E}">
        <p14:creationId xmlns:p14="http://schemas.microsoft.com/office/powerpoint/2010/main" val="1614034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5FBB-5FC8-88E1-C0A2-9D3A8623A032}"/>
              </a:ext>
            </a:extLst>
          </p:cNvPr>
          <p:cNvSpPr>
            <a:spLocks noGrp="1"/>
          </p:cNvSpPr>
          <p:nvPr>
            <p:ph type="title"/>
          </p:nvPr>
        </p:nvSpPr>
        <p:spPr>
          <a:xfrm>
            <a:off x="145657" y="137565"/>
            <a:ext cx="11846739" cy="1391829"/>
          </a:xfrm>
        </p:spPr>
        <p:txBody>
          <a:bodyPr>
            <a:normAutofit/>
          </a:bodyPr>
          <a:lstStyle/>
          <a:p>
            <a:r>
              <a:rPr lang="en-US" dirty="0">
                <a:solidFill>
                  <a:srgbClr val="CC0066"/>
                </a:solidFill>
                <a:latin typeface="Modern Love" panose="04090805081005020601" pitchFamily="82" charset="0"/>
              </a:rPr>
              <a:t>Let go of old wineskins to follow nondual flowing oneness into the world</a:t>
            </a:r>
          </a:p>
        </p:txBody>
      </p:sp>
      <p:sp>
        <p:nvSpPr>
          <p:cNvPr id="3" name="Content Placeholder 2">
            <a:extLst>
              <a:ext uri="{FF2B5EF4-FFF2-40B4-BE49-F238E27FC236}">
                <a16:creationId xmlns:a16="http://schemas.microsoft.com/office/drawing/2014/main" id="{12A9F678-CEE6-3A8F-506A-506CC28B9E26}"/>
              </a:ext>
            </a:extLst>
          </p:cNvPr>
          <p:cNvSpPr>
            <a:spLocks noGrp="1"/>
          </p:cNvSpPr>
          <p:nvPr>
            <p:ph sz="half" idx="1"/>
          </p:nvPr>
        </p:nvSpPr>
        <p:spPr>
          <a:xfrm>
            <a:off x="267037" y="1367554"/>
            <a:ext cx="6093303" cy="5352881"/>
          </a:xfrm>
        </p:spPr>
        <p:txBody>
          <a:bodyPr>
            <a:noAutofit/>
          </a:bodyPr>
          <a:lstStyle/>
          <a:p>
            <a:pPr marL="0" indent="0">
              <a:buNone/>
            </a:pPr>
            <a:r>
              <a:rPr lang="en-US" sz="1800" dirty="0">
                <a:latin typeface="Garamond" panose="02020404030301010803" pitchFamily="18" charset="0"/>
              </a:rPr>
              <a:t>Keating outgrew Christianity but not in the sense of rejecting it for a better form of religion, simply in the sense of having outgrown all need for form whatsoever…. The two intersecting lines, </a:t>
            </a:r>
            <a:r>
              <a:rPr lang="en-US" sz="1800" i="1" dirty="0">
                <a:latin typeface="Garamond" panose="02020404030301010803" pitchFamily="18" charset="0"/>
              </a:rPr>
              <a:t>presence</a:t>
            </a:r>
            <a:r>
              <a:rPr lang="en-US" sz="1800" dirty="0">
                <a:latin typeface="Garamond" panose="02020404030301010803" pitchFamily="18" charset="0"/>
              </a:rPr>
              <a:t> and </a:t>
            </a:r>
            <a:r>
              <a:rPr lang="en-US" sz="1800" i="1" dirty="0">
                <a:latin typeface="Garamond" panose="02020404030301010803" pitchFamily="18" charset="0"/>
              </a:rPr>
              <a:t>kenosis</a:t>
            </a:r>
            <a:r>
              <a:rPr lang="en-US" sz="1800" dirty="0">
                <a:latin typeface="Garamond" panose="02020404030301010803" pitchFamily="18" charset="0"/>
              </a:rPr>
              <a:t>, were what defined the field of Thomas’s mystical and nondual Christianity and what made it, to the end, a Christ-infused path…</a:t>
            </a:r>
            <a:r>
              <a:rPr lang="en-US" sz="1800" b="1" dirty="0">
                <a:solidFill>
                  <a:srgbClr val="6699FF"/>
                </a:solidFill>
                <a:latin typeface="Garamond" panose="02020404030301010803" pitchFamily="18" charset="0"/>
              </a:rPr>
              <a:t>in the end it is a both/and; he both outgrew Christianity and he carried it right along with him, to new places</a:t>
            </a:r>
            <a:r>
              <a:rPr lang="en-US" sz="1800" dirty="0">
                <a:latin typeface="Garamond" panose="02020404030301010803" pitchFamily="18" charset="0"/>
              </a:rPr>
              <a:t>…</a:t>
            </a:r>
            <a:r>
              <a:rPr lang="en-US" sz="1800" b="1" u="sng" dirty="0">
                <a:solidFill>
                  <a:srgbClr val="6699FF"/>
                </a:solidFill>
                <a:latin typeface="Garamond" panose="02020404030301010803" pitchFamily="18" charset="0"/>
              </a:rPr>
              <a:t>He did not abandon Christianity but steadily universalized it</a:t>
            </a:r>
            <a:r>
              <a:rPr lang="en-US" sz="1800" dirty="0">
                <a:latin typeface="Garamond" panose="02020404030301010803" pitchFamily="18" charset="0"/>
              </a:rPr>
              <a:t>, </a:t>
            </a:r>
            <a:r>
              <a:rPr lang="en-US" sz="1800" b="1" dirty="0">
                <a:solidFill>
                  <a:srgbClr val="6699FF"/>
                </a:solidFill>
                <a:latin typeface="Garamond" panose="02020404030301010803" pitchFamily="18" charset="0"/>
              </a:rPr>
              <a:t>expanded its nondual fluency, and prepared it to assume a more mature and spiritually enlivened role in the quantum leap of consciousness that our one human family must now somehow make together or else shatter into jagged, bitter fragments of ‘me, myself, and mind.’ (what many refer to as identity ideologies or positions) </a:t>
            </a:r>
            <a:r>
              <a:rPr lang="en-US" sz="1800" dirty="0">
                <a:latin typeface="Garamond" panose="02020404030301010803" pitchFamily="18" charset="0"/>
              </a:rPr>
              <a:t>pp. 207-208</a:t>
            </a:r>
          </a:p>
          <a:p>
            <a:pPr marL="0" indent="0">
              <a:buNone/>
            </a:pPr>
            <a:r>
              <a:rPr lang="en-US" sz="1800" dirty="0">
                <a:latin typeface="Garamond" panose="02020404030301010803" pitchFamily="18" charset="0"/>
              </a:rPr>
              <a:t>My deepest hope in writing this book is for [others] be prepared if needs be to let go of even the precious spiritual legacy he so carefully entrusted to our safekeeping to follow the scent of his </a:t>
            </a:r>
            <a:r>
              <a:rPr lang="en-US" sz="1800" b="1" u="sng" dirty="0">
                <a:solidFill>
                  <a:srgbClr val="6699FF"/>
                </a:solidFill>
                <a:latin typeface="Garamond" panose="02020404030301010803" pitchFamily="18" charset="0"/>
              </a:rPr>
              <a:t>flowing oneness straight into the heart of the world – and the heart of God</a:t>
            </a:r>
            <a:r>
              <a:rPr lang="en-US" sz="1800" dirty="0">
                <a:latin typeface="Garamond" panose="02020404030301010803" pitchFamily="18" charset="0"/>
              </a:rPr>
              <a:t>.” p. 208</a:t>
            </a:r>
          </a:p>
        </p:txBody>
      </p:sp>
      <p:sp>
        <p:nvSpPr>
          <p:cNvPr id="4" name="Content Placeholder 3">
            <a:extLst>
              <a:ext uri="{FF2B5EF4-FFF2-40B4-BE49-F238E27FC236}">
                <a16:creationId xmlns:a16="http://schemas.microsoft.com/office/drawing/2014/main" id="{5DA29914-7F83-19D1-9403-02A615ED5140}"/>
              </a:ext>
            </a:extLst>
          </p:cNvPr>
          <p:cNvSpPr>
            <a:spLocks noGrp="1"/>
          </p:cNvSpPr>
          <p:nvPr>
            <p:ph sz="half" idx="2"/>
          </p:nvPr>
        </p:nvSpPr>
        <p:spPr>
          <a:xfrm>
            <a:off x="6501276" y="1432290"/>
            <a:ext cx="5690724" cy="1210033"/>
          </a:xfrm>
        </p:spPr>
        <p:txBody>
          <a:bodyPr>
            <a:noAutofit/>
          </a:bodyPr>
          <a:lstStyle/>
          <a:p>
            <a:pPr marL="0" indent="0">
              <a:buNone/>
            </a:pPr>
            <a:r>
              <a:rPr lang="en-US" sz="1600" b="1" i="1" dirty="0">
                <a:solidFill>
                  <a:srgbClr val="CC0066"/>
                </a:solidFill>
                <a:latin typeface="Garamond" panose="02020404030301010803" pitchFamily="18" charset="0"/>
              </a:rPr>
              <a:t>“Therefore, if any are in Christ, they are a new creation. The old has passed away; behold, the new has come.” </a:t>
            </a:r>
            <a:r>
              <a:rPr lang="en-US" sz="1600" dirty="0">
                <a:latin typeface="Garamond" panose="02020404030301010803" pitchFamily="18" charset="0"/>
              </a:rPr>
              <a:t>2 Corinthians 5:17 Luke 5:33-38; Romans 6:14; 2 Corinthians 5:17; Ephesians 4:24; Revelation 21:5; Romans 7:6; Luke 5:33-38; </a:t>
            </a:r>
            <a:r>
              <a:rPr lang="en-US" sz="1600" dirty="0">
                <a:latin typeface="Garamond" panose="02020404030301010803" pitchFamily="18" charset="0"/>
                <a:hlinkClick r:id="rId2"/>
              </a:rPr>
              <a:t>Matthew 9:14-17</a:t>
            </a:r>
            <a:r>
              <a:rPr lang="en-US" sz="1600" dirty="0">
                <a:latin typeface="Garamond" panose="02020404030301010803" pitchFamily="18" charset="0"/>
              </a:rPr>
              <a:t>, </a:t>
            </a:r>
            <a:r>
              <a:rPr lang="en-US" sz="1600" dirty="0">
                <a:latin typeface="Garamond" panose="02020404030301010803" pitchFamily="18" charset="0"/>
                <a:hlinkClick r:id="rId3"/>
              </a:rPr>
              <a:t>Mark 2:21-22</a:t>
            </a:r>
            <a:r>
              <a:rPr lang="en-US" sz="1600" dirty="0">
                <a:latin typeface="Garamond" panose="02020404030301010803" pitchFamily="18" charset="0"/>
              </a:rPr>
              <a:t>, and </a:t>
            </a:r>
            <a:r>
              <a:rPr lang="en-US" sz="1600" dirty="0">
                <a:latin typeface="Garamond" panose="02020404030301010803" pitchFamily="18" charset="0"/>
                <a:hlinkClick r:id="rId4"/>
              </a:rPr>
              <a:t>Luke 5:33-39</a:t>
            </a:r>
            <a:r>
              <a:rPr lang="en-US" sz="1600" dirty="0">
                <a:latin typeface="Garamond" panose="02020404030301010803" pitchFamily="18" charset="0"/>
              </a:rPr>
              <a:t>.</a:t>
            </a:r>
          </a:p>
        </p:txBody>
      </p:sp>
      <p:pic>
        <p:nvPicPr>
          <p:cNvPr id="6" name="Picture 5" descr="A bottle with red string and text&#10;&#10;AI-generated content may be incorrect.">
            <a:extLst>
              <a:ext uri="{FF2B5EF4-FFF2-40B4-BE49-F238E27FC236}">
                <a16:creationId xmlns:a16="http://schemas.microsoft.com/office/drawing/2014/main" id="{3B489328-66AF-DA88-6223-687F76508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1276" y="2856489"/>
            <a:ext cx="5423687" cy="3706152"/>
          </a:xfrm>
          <a:prstGeom prst="rect">
            <a:avLst/>
          </a:prstGeom>
        </p:spPr>
      </p:pic>
    </p:spTree>
    <p:extLst>
      <p:ext uri="{BB962C8B-B14F-4D97-AF65-F5344CB8AC3E}">
        <p14:creationId xmlns:p14="http://schemas.microsoft.com/office/powerpoint/2010/main" val="3601451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F3FC44-4F43-5E2C-CAD9-03D04B0AD8AA}"/>
              </a:ext>
            </a:extLst>
          </p:cNvPr>
          <p:cNvSpPr>
            <a:spLocks noGrp="1"/>
          </p:cNvSpPr>
          <p:nvPr>
            <p:ph type="title"/>
          </p:nvPr>
        </p:nvSpPr>
        <p:spPr>
          <a:xfrm>
            <a:off x="485522" y="365125"/>
            <a:ext cx="5962785" cy="1807305"/>
          </a:xfrm>
        </p:spPr>
        <p:txBody>
          <a:bodyPr vert="horz" lIns="91440" tIns="45720" rIns="91440" bIns="45720" rtlCol="0" anchor="ctr">
            <a:normAutofit fontScale="90000"/>
          </a:bodyPr>
          <a:lstStyle/>
          <a:p>
            <a:r>
              <a:rPr lang="en-US" dirty="0">
                <a:solidFill>
                  <a:srgbClr val="6699FF"/>
                </a:solidFill>
                <a:latin typeface="Modern Love" panose="04090805081005020601" pitchFamily="82" charset="0"/>
              </a:rPr>
              <a:t>Have a Sacred Place. Bring forth who you are and what you might be.</a:t>
            </a:r>
          </a:p>
        </p:txBody>
      </p:sp>
      <p:sp>
        <p:nvSpPr>
          <p:cNvPr id="3" name="Content Placeholder 2">
            <a:extLst>
              <a:ext uri="{FF2B5EF4-FFF2-40B4-BE49-F238E27FC236}">
                <a16:creationId xmlns:a16="http://schemas.microsoft.com/office/drawing/2014/main" id="{9B2AC232-9794-142A-0F68-775ED7054CDC}"/>
              </a:ext>
            </a:extLst>
          </p:cNvPr>
          <p:cNvSpPr>
            <a:spLocks noGrp="1"/>
          </p:cNvSpPr>
          <p:nvPr>
            <p:ph sz="half" idx="1"/>
          </p:nvPr>
        </p:nvSpPr>
        <p:spPr>
          <a:xfrm>
            <a:off x="804797" y="2537555"/>
            <a:ext cx="4619621" cy="4229345"/>
          </a:xfrm>
        </p:spPr>
        <p:txBody>
          <a:bodyPr vert="horz" lIns="91440" tIns="45720" rIns="91440" bIns="45720" rtlCol="0">
            <a:noAutofit/>
          </a:bodyPr>
          <a:lstStyle/>
          <a:p>
            <a:pPr marL="0" indent="0">
              <a:buNone/>
            </a:pPr>
            <a:r>
              <a:rPr lang="en-US" sz="2000" dirty="0">
                <a:latin typeface="Garamond" panose="02020404030301010803" pitchFamily="18" charset="0"/>
              </a:rPr>
              <a:t>“You must have a room, or a certain hour or so a day, where you don’t know what was in the newspapers that morning, you don’t know who your friends are, you don’t know what you owe anybody, you don’t know what anybody owes to you. This is a place where you can simply experience and bring forth what you are and what you might be. This is the place of creative incubation. At first you may find that nothing happens there. But if you have a sacred place and use it, something eventually will happen.”</a:t>
            </a:r>
            <a:br>
              <a:rPr lang="en-US" sz="2000" dirty="0">
                <a:latin typeface="Garamond" panose="02020404030301010803" pitchFamily="18" charset="0"/>
              </a:rPr>
            </a:br>
            <a:endParaRPr lang="en-US" sz="2000" dirty="0">
              <a:latin typeface="Garamond" panose="02020404030301010803" pitchFamily="18" charset="0"/>
            </a:endParaRPr>
          </a:p>
          <a:p>
            <a:pPr marL="0" indent="0">
              <a:buNone/>
            </a:pPr>
            <a:r>
              <a:rPr lang="en-US" sz="2000" dirty="0">
                <a:latin typeface="Garamond" panose="02020404030301010803" pitchFamily="18" charset="0"/>
              </a:rPr>
              <a:t>― </a:t>
            </a:r>
            <a:r>
              <a:rPr lang="en-US" sz="2000" b="1" dirty="0">
                <a:latin typeface="Garamond" panose="02020404030301010803" pitchFamily="18" charset="0"/>
              </a:rPr>
              <a:t>Joseph Campbell, </a:t>
            </a:r>
            <a:r>
              <a:rPr lang="en-US" sz="2000" b="1" dirty="0">
                <a:latin typeface="Garamond" panose="02020404030301010803" pitchFamily="18" charset="0"/>
                <a:hlinkClick r:id="rId2"/>
              </a:rPr>
              <a:t>The Power of Myth</a:t>
            </a:r>
            <a:endParaRPr lang="en-US" sz="2000" dirty="0">
              <a:latin typeface="Garamond" panose="02020404030301010803" pitchFamily="18" charset="0"/>
            </a:endParaRPr>
          </a:p>
        </p:txBody>
      </p:sp>
      <p:pic>
        <p:nvPicPr>
          <p:cNvPr id="8" name="Content Placeholder 7" descr="A person with a nose ring&#10;&#10;AI-generated content may be incorrect.">
            <a:extLst>
              <a:ext uri="{FF2B5EF4-FFF2-40B4-BE49-F238E27FC236}">
                <a16:creationId xmlns:a16="http://schemas.microsoft.com/office/drawing/2014/main" id="{6C4477B0-CCD2-CC73-DF57-26359A17219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732" r="2" b="1234"/>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08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8C7B66D-8C78-480F-A98B-3F195E65A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8979EC-73A9-85CA-A475-130B0BF2E1D8}"/>
              </a:ext>
            </a:extLst>
          </p:cNvPr>
          <p:cNvSpPr>
            <a:spLocks noGrp="1"/>
          </p:cNvSpPr>
          <p:nvPr>
            <p:ph type="title"/>
          </p:nvPr>
        </p:nvSpPr>
        <p:spPr>
          <a:xfrm>
            <a:off x="5086350" y="168876"/>
            <a:ext cx="6719207" cy="1137411"/>
          </a:xfrm>
        </p:spPr>
        <p:txBody>
          <a:bodyPr>
            <a:normAutofit/>
          </a:bodyPr>
          <a:lstStyle/>
          <a:p>
            <a:r>
              <a:rPr lang="en-US" sz="6600" dirty="0">
                <a:solidFill>
                  <a:srgbClr val="9966FF"/>
                </a:solidFill>
                <a:latin typeface="Modern Love" panose="04090805081005020601" pitchFamily="82" charset="0"/>
              </a:rPr>
              <a:t>*Original Sin?</a:t>
            </a:r>
          </a:p>
        </p:txBody>
      </p:sp>
      <p:pic>
        <p:nvPicPr>
          <p:cNvPr id="7" name="Picture 6" descr="A person with his hand on his chin&#10;&#10;AI-generated content may be incorrect.">
            <a:extLst>
              <a:ext uri="{FF2B5EF4-FFF2-40B4-BE49-F238E27FC236}">
                <a16:creationId xmlns:a16="http://schemas.microsoft.com/office/drawing/2014/main" id="{6852968F-8123-3956-89AD-6C47114CE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70" y="267877"/>
            <a:ext cx="4721056" cy="2631989"/>
          </a:xfrm>
          <a:prstGeom prst="rect">
            <a:avLst/>
          </a:prstGeom>
        </p:spPr>
      </p:pic>
      <p:pic>
        <p:nvPicPr>
          <p:cNvPr id="5" name="Picture 4" descr="A religious icon of a person holding a book&#10;&#10;AI-generated content may be incorrect.">
            <a:extLst>
              <a:ext uri="{FF2B5EF4-FFF2-40B4-BE49-F238E27FC236}">
                <a16:creationId xmlns:a16="http://schemas.microsoft.com/office/drawing/2014/main" id="{380968CE-27D3-EA83-B13A-024072D6D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45" y="3553524"/>
            <a:ext cx="2487353" cy="3138616"/>
          </a:xfrm>
          <a:prstGeom prst="rect">
            <a:avLst/>
          </a:prstGeom>
        </p:spPr>
      </p:pic>
      <p:sp>
        <p:nvSpPr>
          <p:cNvPr id="3" name="Content Placeholder 2">
            <a:extLst>
              <a:ext uri="{FF2B5EF4-FFF2-40B4-BE49-F238E27FC236}">
                <a16:creationId xmlns:a16="http://schemas.microsoft.com/office/drawing/2014/main" id="{3AE0B7D8-81DE-A346-1FBF-6175B1B6985A}"/>
              </a:ext>
            </a:extLst>
          </p:cNvPr>
          <p:cNvSpPr>
            <a:spLocks noGrp="1"/>
          </p:cNvSpPr>
          <p:nvPr>
            <p:ph idx="1"/>
          </p:nvPr>
        </p:nvSpPr>
        <p:spPr>
          <a:xfrm>
            <a:off x="4951327" y="1306287"/>
            <a:ext cx="7077911" cy="5551714"/>
          </a:xfrm>
        </p:spPr>
        <p:txBody>
          <a:bodyPr>
            <a:normAutofit lnSpcReduction="10000"/>
          </a:bodyPr>
          <a:lstStyle/>
          <a:p>
            <a:pPr marL="0" indent="0">
              <a:buNone/>
            </a:pPr>
            <a:r>
              <a:rPr lang="en-US" sz="1800" dirty="0">
                <a:latin typeface="Garamond" panose="02020404030301010803" pitchFamily="18" charset="0"/>
              </a:rPr>
              <a:t>The specific doctrine of original sin was developed in the 2nd century struggle against </a:t>
            </a:r>
            <a:r>
              <a:rPr lang="en-US" sz="1800" u="sng" dirty="0">
                <a:latin typeface="Garamond" panose="02020404030301010803" pitchFamily="18" charset="0"/>
                <a:hlinkClick r:id="rId4" tooltip="Gnosticism"/>
              </a:rPr>
              <a:t>Gnosticism</a:t>
            </a:r>
            <a:r>
              <a:rPr lang="en-US" sz="1800" dirty="0">
                <a:latin typeface="Garamond" panose="02020404030301010803" pitchFamily="18" charset="0"/>
              </a:rPr>
              <a:t> by </a:t>
            </a:r>
            <a:r>
              <a:rPr lang="en-US" sz="1800" u="sng" dirty="0">
                <a:latin typeface="Garamond" panose="02020404030301010803" pitchFamily="18" charset="0"/>
                <a:hlinkClick r:id="rId5" tooltip="Irenaeus of Lyons"/>
              </a:rPr>
              <a:t>Irenaeus of Lyons</a:t>
            </a:r>
            <a:r>
              <a:rPr lang="en-US" sz="1800" dirty="0">
                <a:latin typeface="Garamond" panose="02020404030301010803" pitchFamily="18" charset="0"/>
              </a:rPr>
              <a:t>, and was shaped significantly by </a:t>
            </a:r>
            <a:r>
              <a:rPr lang="en-US" sz="1800" u="sng" dirty="0">
                <a:latin typeface="Garamond" panose="02020404030301010803" pitchFamily="18" charset="0"/>
                <a:hlinkClick r:id="rId6" tooltip="Augustine of Hippo"/>
              </a:rPr>
              <a:t>Augustine of Hippo</a:t>
            </a:r>
            <a:r>
              <a:rPr lang="en-US" sz="1800" dirty="0">
                <a:latin typeface="Garamond" panose="02020404030301010803" pitchFamily="18" charset="0"/>
              </a:rPr>
              <a:t> (354–430 AD), who was the first author to use the phrase "original sin". Influenced by Augustine, the </a:t>
            </a:r>
            <a:r>
              <a:rPr lang="en-US" sz="1800" u="sng" dirty="0">
                <a:latin typeface="Garamond" panose="02020404030301010803" pitchFamily="18" charset="0"/>
                <a:hlinkClick r:id="rId7" tooltip="Councils of Carthage"/>
              </a:rPr>
              <a:t>Councils of Carthage</a:t>
            </a:r>
            <a:r>
              <a:rPr lang="en-US" sz="1800" dirty="0">
                <a:latin typeface="Garamond" panose="02020404030301010803" pitchFamily="18" charset="0"/>
              </a:rPr>
              <a:t> (411–418 AD) and </a:t>
            </a:r>
            <a:r>
              <a:rPr lang="en-US" sz="1800" u="sng" dirty="0">
                <a:latin typeface="Garamond" panose="02020404030301010803" pitchFamily="18" charset="0"/>
                <a:hlinkClick r:id="rId8" tooltip="Council of Orange (529)"/>
              </a:rPr>
              <a:t>Orange</a:t>
            </a:r>
            <a:r>
              <a:rPr lang="en-US" sz="1800" dirty="0">
                <a:latin typeface="Garamond" panose="02020404030301010803" pitchFamily="18" charset="0"/>
              </a:rPr>
              <a:t> (529 AD) brought theological speculation about original sin into the official lexicon of the </a:t>
            </a:r>
            <a:r>
              <a:rPr lang="en-US" sz="1800" u="sng" dirty="0">
                <a:latin typeface="Garamond" panose="02020404030301010803" pitchFamily="18" charset="0"/>
                <a:hlinkClick r:id="rId9" tooltip="Catholic Church"/>
              </a:rPr>
              <a:t>Church</a:t>
            </a:r>
            <a:r>
              <a:rPr lang="en-US" sz="1800" dirty="0">
                <a:latin typeface="Garamond" panose="02020404030301010803" pitchFamily="18" charset="0"/>
              </a:rPr>
              <a:t>.</a:t>
            </a:r>
            <a:r>
              <a:rPr lang="en-US" sz="1800" u="sng" baseline="30000" dirty="0">
                <a:latin typeface="Garamond" panose="02020404030301010803" pitchFamily="18" charset="0"/>
                <a:hlinkClick r:id="rId10"/>
              </a:rPr>
              <a:t>[5]</a:t>
            </a:r>
            <a:r>
              <a:rPr lang="en-US" sz="1800" u="sng" baseline="30000" dirty="0">
                <a:latin typeface="Garamond" panose="02020404030301010803" pitchFamily="18" charset="0"/>
              </a:rPr>
              <a:t> </a:t>
            </a:r>
            <a:r>
              <a:rPr lang="en-US" sz="1800" b="1" dirty="0">
                <a:latin typeface="Garamond" panose="02020404030301010803" pitchFamily="18" charset="0"/>
              </a:rPr>
              <a:t>Matthew Fox and Original Sin</a:t>
            </a:r>
          </a:p>
          <a:p>
            <a:pPr marL="0" indent="0">
              <a:buNone/>
            </a:pPr>
            <a:r>
              <a:rPr lang="en-US" sz="1800" dirty="0">
                <a:latin typeface="Garamond" panose="02020404030301010803" pitchFamily="18" charset="0"/>
              </a:rPr>
              <a:t>Matthew Fox's work on Original Blessing challenges the traditional Christian doctrine of Original Sin, which he believes has been misapplied to justify the actions of empire-builders. Instead, Fox advocates for a theology that emphasizes the inherent goodness and interconnectedness of all creation. His approach combines mystical theology with an activist's vigor, advocating for a more positive and inclusive spirituality. Fox's work has been influential in the modern reimagining of Christian thought, primarily through his articulation of Creation Spirituality. </a:t>
            </a:r>
            <a:r>
              <a:rPr lang="en-US" sz="1800" u="sng" dirty="0">
                <a:latin typeface="Garamond" panose="02020404030301010803" pitchFamily="18" charset="0"/>
              </a:rPr>
              <a:t> Center for Action and Contemplation</a:t>
            </a:r>
            <a:br>
              <a:rPr lang="en-US" sz="1800" dirty="0">
                <a:solidFill>
                  <a:srgbClr val="467886"/>
                </a:solidFill>
                <a:latin typeface="Garamond" panose="02020404030301010803" pitchFamily="18" charset="0"/>
                <a:hlinkClick r:id="rId11">
                  <a:extLst>
                    <a:ext uri="{A12FA001-AC4F-418D-AE19-62706E023703}">
                      <ahyp:hlinkClr xmlns:ahyp="http://schemas.microsoft.com/office/drawing/2018/hyperlinkcolor" val="tx"/>
                    </a:ext>
                  </a:extLst>
                </a:hlinkClick>
              </a:rPr>
            </a:br>
            <a:r>
              <a:rPr lang="en-US" sz="1800" u="sng" dirty="0">
                <a:solidFill>
                  <a:srgbClr val="9966FF"/>
                </a:solidFill>
                <a:latin typeface="Garamond" panose="02020404030301010803" pitchFamily="18" charset="0"/>
                <a:hlinkClick r:id="rId11">
                  <a:extLst>
                    <a:ext uri="{A12FA001-AC4F-418D-AE19-62706E023703}">
                      <ahyp:hlinkClr xmlns:ahyp="http://schemas.microsoft.com/office/drawing/2018/hyperlinkcolor" val="tx"/>
                    </a:ext>
                  </a:extLst>
                </a:hlinkClick>
              </a:rPr>
              <a:t>Fox's belief in Original Blessing is rooted in the idea that the sacredness of creation and our role in it is a starting point for a spiritual journey that celebrates beauty, compassion, justice, and creativity. His work has been translated into 68 languages and has sold millions of copies, attracting a diverse following. Daily Meditations with Matthew Fox</a:t>
            </a:r>
            <a:br>
              <a:rPr lang="en-US" sz="1800" u="sng" dirty="0">
                <a:solidFill>
                  <a:srgbClr val="9966FF"/>
                </a:solidFill>
                <a:latin typeface="Garamond" panose="02020404030301010803" pitchFamily="18" charset="0"/>
                <a:hlinkClick r:id="rId11">
                  <a:extLst>
                    <a:ext uri="{A12FA001-AC4F-418D-AE19-62706E023703}">
                      <ahyp:hlinkClr xmlns:ahyp="http://schemas.microsoft.com/office/drawing/2018/hyperlinkcolor" val="tx"/>
                    </a:ext>
                  </a:extLst>
                </a:hlinkClick>
              </a:rPr>
            </a:br>
            <a:r>
              <a:rPr lang="en-US" sz="1800" u="sng" dirty="0">
                <a:solidFill>
                  <a:srgbClr val="9966FF"/>
                </a:solidFill>
                <a:latin typeface="Garamond" panose="02020404030301010803" pitchFamily="18" charset="0"/>
                <a:hlinkClick r:id="rId11">
                  <a:extLst>
                    <a:ext uri="{A12FA001-AC4F-418D-AE19-62706E023703}">
                      <ahyp:hlinkClr xmlns:ahyp="http://schemas.microsoft.com/office/drawing/2018/hyperlinkcolor" val="tx"/>
                    </a:ext>
                  </a:extLst>
                </a:hlinkClick>
              </a:rPr>
              <a:t>Fox's conflict with the Catholic Church over his questioning of the doctrine of Original Sin led to his expulsion from the Dominican Order in 1993. Despite this, he continues to inspire a broad audience with his teachings on justice, compassion, and ecological mindfulness. </a:t>
            </a:r>
          </a:p>
          <a:p>
            <a:pPr marL="0" indent="0">
              <a:spcBef>
                <a:spcPts val="0"/>
              </a:spcBef>
              <a:buNone/>
            </a:pPr>
            <a:endParaRPr lang="en-US" sz="1100" u="sng" baseline="30000" dirty="0">
              <a:latin typeface="Garamond" panose="02020404030301010803" pitchFamily="18" charset="0"/>
            </a:endParaRPr>
          </a:p>
          <a:p>
            <a:pPr marL="0" indent="0">
              <a:spcBef>
                <a:spcPts val="0"/>
              </a:spcBef>
              <a:buNone/>
            </a:pPr>
            <a:endParaRPr lang="en-US" sz="1100" dirty="0">
              <a:latin typeface="Garamond" panose="02020404030301010803" pitchFamily="18" charset="0"/>
            </a:endParaRPr>
          </a:p>
        </p:txBody>
      </p:sp>
      <p:pic>
        <p:nvPicPr>
          <p:cNvPr id="9" name="Picture 8" descr="A blue and yellow cover with black text&#10;&#10;AI-generated content may be incorrect.">
            <a:extLst>
              <a:ext uri="{FF2B5EF4-FFF2-40B4-BE49-F238E27FC236}">
                <a16:creationId xmlns:a16="http://schemas.microsoft.com/office/drawing/2014/main" id="{0A6F28F2-D98A-3D36-8A2E-F814EA7EEA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63973" y="3546160"/>
            <a:ext cx="2487353" cy="3145980"/>
          </a:xfrm>
          <a:prstGeom prst="rect">
            <a:avLst/>
          </a:prstGeom>
        </p:spPr>
      </p:pic>
      <p:sp>
        <p:nvSpPr>
          <p:cNvPr id="11" name="TextBox 10">
            <a:extLst>
              <a:ext uri="{FF2B5EF4-FFF2-40B4-BE49-F238E27FC236}">
                <a16:creationId xmlns:a16="http://schemas.microsoft.com/office/drawing/2014/main" id="{74787402-9A83-20D0-FCF3-040CBF766EF1}"/>
              </a:ext>
            </a:extLst>
          </p:cNvPr>
          <p:cNvSpPr txBox="1"/>
          <p:nvPr/>
        </p:nvSpPr>
        <p:spPr>
          <a:xfrm>
            <a:off x="230270" y="2907230"/>
            <a:ext cx="4561344" cy="677108"/>
          </a:xfrm>
          <a:prstGeom prst="rect">
            <a:avLst/>
          </a:prstGeom>
          <a:noFill/>
        </p:spPr>
        <p:txBody>
          <a:bodyPr wrap="square">
            <a:spAutoFit/>
          </a:bodyPr>
          <a:lstStyle/>
          <a:p>
            <a:pPr marL="0" indent="0">
              <a:buNone/>
            </a:pPr>
            <a:r>
              <a:rPr lang="en-US" sz="2400" dirty="0">
                <a:solidFill>
                  <a:srgbClr val="3399FF"/>
                </a:solidFill>
                <a:latin typeface="Modern Love" panose="04090805081005020601" pitchFamily="82" charset="0"/>
              </a:rPr>
              <a:t>“We are all unshakably good.” </a:t>
            </a:r>
            <a:r>
              <a:rPr lang="en-US" sz="1400" dirty="0">
                <a:latin typeface="Garamond" panose="02020404030301010803" pitchFamily="18" charset="0"/>
              </a:rPr>
              <a:t>Fr. Greg Boyle.</a:t>
            </a:r>
          </a:p>
        </p:txBody>
      </p:sp>
    </p:spTree>
    <p:extLst>
      <p:ext uri="{BB962C8B-B14F-4D97-AF65-F5344CB8AC3E}">
        <p14:creationId xmlns:p14="http://schemas.microsoft.com/office/powerpoint/2010/main" val="1207246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50" descr="Cover of Rilke's Book of Hours: Love Poems to God">
            <a:hlinkClick r:id="rId2"/>
            <a:extLst>
              <a:ext uri="{FF2B5EF4-FFF2-40B4-BE49-F238E27FC236}">
                <a16:creationId xmlns:a16="http://schemas.microsoft.com/office/drawing/2014/main" id="{72E1D283-74BB-68D0-2658-889ED5BF0F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859915" y="164072"/>
            <a:ext cx="3080490" cy="50826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DD7C56CD-4FB4-3E63-E70E-518F24413429}"/>
              </a:ext>
            </a:extLst>
          </p:cNvPr>
          <p:cNvSpPr>
            <a:spLocks noChangeArrowheads="1"/>
          </p:cNvSpPr>
          <p:nvPr/>
        </p:nvSpPr>
        <p:spPr bwMode="auto">
          <a:xfrm>
            <a:off x="0" y="-315471"/>
            <a:ext cx="18473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pic>
        <p:nvPicPr>
          <p:cNvPr id="11" name="Picture 10" descr="A person standing in front of a bush&#10;&#10;AI-generated content may be incorrect.">
            <a:extLst>
              <a:ext uri="{FF2B5EF4-FFF2-40B4-BE49-F238E27FC236}">
                <a16:creationId xmlns:a16="http://schemas.microsoft.com/office/drawing/2014/main" id="{5EA28C14-3315-A4F6-A85B-1A91B376CC5C}"/>
              </a:ext>
            </a:extLst>
          </p:cNvPr>
          <p:cNvPicPr>
            <a:picLocks noChangeAspect="1"/>
          </p:cNvPicPr>
          <p:nvPr/>
        </p:nvPicPr>
        <p:blipFill>
          <a:blip r:embed="rId4">
            <a:extLst>
              <a:ext uri="{28A0092B-C50C-407E-A947-70E740481C1C}">
                <a14:useLocalDpi xmlns:a14="http://schemas.microsoft.com/office/drawing/2010/main" val="0"/>
              </a:ext>
            </a:extLst>
          </a:blip>
          <a:srcRect l="25038" t="14513" r="25074" b="15114"/>
          <a:stretch>
            <a:fillRect/>
          </a:stretch>
        </p:blipFill>
        <p:spPr>
          <a:xfrm>
            <a:off x="5890365" y="1187950"/>
            <a:ext cx="2484532" cy="3511368"/>
          </a:xfrm>
          <a:prstGeom prst="rect">
            <a:avLst/>
          </a:prstGeom>
        </p:spPr>
      </p:pic>
      <p:sp>
        <p:nvSpPr>
          <p:cNvPr id="13" name="TextBox 12">
            <a:extLst>
              <a:ext uri="{FF2B5EF4-FFF2-40B4-BE49-F238E27FC236}">
                <a16:creationId xmlns:a16="http://schemas.microsoft.com/office/drawing/2014/main" id="{000819AA-9FC7-FE21-2E5E-85FD7AB87CB3}"/>
              </a:ext>
            </a:extLst>
          </p:cNvPr>
          <p:cNvSpPr txBox="1"/>
          <p:nvPr/>
        </p:nvSpPr>
        <p:spPr>
          <a:xfrm>
            <a:off x="298476" y="4915411"/>
            <a:ext cx="8418180" cy="1815882"/>
          </a:xfrm>
          <a:prstGeom prst="rect">
            <a:avLst/>
          </a:prstGeom>
          <a:noFill/>
        </p:spPr>
        <p:txBody>
          <a:bodyPr wrap="square">
            <a:spAutoFit/>
          </a:bodyPr>
          <a:lstStyle/>
          <a:p>
            <a:r>
              <a:rPr lang="en-US" sz="1400" b="0" i="0" dirty="0">
                <a:solidFill>
                  <a:srgbClr val="555555"/>
                </a:solidFill>
                <a:effectLst/>
                <a:latin typeface="Garamond" panose="02020404030301010803" pitchFamily="18" charset="0"/>
              </a:rPr>
              <a:t>Macy was the root teacher of The Work That Reconnects. Her books include </a:t>
            </a:r>
            <a:r>
              <a:rPr lang="en-US" sz="1400" b="0" i="1" dirty="0">
                <a:solidFill>
                  <a:srgbClr val="555555"/>
                </a:solidFill>
                <a:effectLst/>
                <a:latin typeface="Garamond" panose="02020404030301010803" pitchFamily="18" charset="0"/>
              </a:rPr>
              <a:t>Active Hope</a:t>
            </a:r>
            <a:r>
              <a:rPr lang="en-US" sz="1400" b="0" i="0" dirty="0">
                <a:solidFill>
                  <a:srgbClr val="555555"/>
                </a:solidFill>
                <a:effectLst/>
                <a:latin typeface="Garamond" panose="02020404030301010803" pitchFamily="18" charset="0"/>
              </a:rPr>
              <a:t> and four volumes of translated works of Rainer Maria Rilke, together with Anita Barrows: </a:t>
            </a:r>
            <a:r>
              <a:rPr lang="en-US" sz="1400" b="0" i="1" dirty="0">
                <a:solidFill>
                  <a:srgbClr val="555555"/>
                </a:solidFill>
                <a:effectLst/>
                <a:latin typeface="Garamond" panose="02020404030301010803" pitchFamily="18" charset="0"/>
              </a:rPr>
              <a:t>Rilke’s Book of Hours: Love Poems to God</a:t>
            </a:r>
            <a:r>
              <a:rPr lang="en-US" sz="1400" b="0" i="0" dirty="0">
                <a:solidFill>
                  <a:srgbClr val="555555"/>
                </a:solidFill>
                <a:effectLst/>
                <a:latin typeface="Garamond" panose="02020404030301010803" pitchFamily="18" charset="0"/>
              </a:rPr>
              <a:t>;  </a:t>
            </a:r>
            <a:r>
              <a:rPr lang="en-US" sz="1400" b="0" i="1" dirty="0">
                <a:solidFill>
                  <a:srgbClr val="555555"/>
                </a:solidFill>
                <a:effectLst/>
                <a:latin typeface="Garamond" panose="02020404030301010803" pitchFamily="18" charset="0"/>
              </a:rPr>
              <a:t>In Praise of Mortality</a:t>
            </a:r>
            <a:r>
              <a:rPr lang="en-US" sz="1400" b="0" i="0" dirty="0">
                <a:solidFill>
                  <a:srgbClr val="555555"/>
                </a:solidFill>
                <a:effectLst/>
                <a:latin typeface="Garamond" panose="02020404030301010803" pitchFamily="18" charset="0"/>
              </a:rPr>
              <a:t>; and </a:t>
            </a:r>
            <a:r>
              <a:rPr lang="en-US" sz="1400" b="0" i="1" dirty="0">
                <a:solidFill>
                  <a:srgbClr val="555555"/>
                </a:solidFill>
                <a:effectLst/>
                <a:latin typeface="Garamond" panose="02020404030301010803" pitchFamily="18" charset="0"/>
              </a:rPr>
              <a:t>A Year with Rilke</a:t>
            </a:r>
            <a:r>
              <a:rPr lang="en-US" sz="1400" b="0" i="0" dirty="0">
                <a:solidFill>
                  <a:srgbClr val="555555"/>
                </a:solidFill>
                <a:effectLst/>
                <a:latin typeface="Garamond" panose="02020404030301010803" pitchFamily="18" charset="0"/>
              </a:rPr>
              <a:t>. Krista's previous "On Being” episode with her is “A Wild Love for the World.” That’s also the title of </a:t>
            </a:r>
            <a:r>
              <a:rPr lang="en-US" sz="1400" b="0" i="0" u="none" strike="noStrike" dirty="0">
                <a:solidFill>
                  <a:srgbClr val="000000"/>
                </a:solidFill>
                <a:effectLst/>
                <a:latin typeface="Garamond" panose="02020404030301010803" pitchFamily="18" charset="0"/>
                <a:hlinkClick r:id="rId5"/>
              </a:rPr>
              <a:t>a lovely book of homage </a:t>
            </a:r>
            <a:r>
              <a:rPr lang="en-US" sz="1400" b="0" i="0" dirty="0">
                <a:solidFill>
                  <a:srgbClr val="555555"/>
                </a:solidFill>
                <a:effectLst/>
                <a:latin typeface="Garamond" panose="02020404030301010803" pitchFamily="18" charset="0"/>
              </a:rPr>
              <a:t>to Joanna that was published in 2020. </a:t>
            </a:r>
            <a:r>
              <a:rPr lang="en-US" sz="1400" dirty="0">
                <a:latin typeface="Garamond" panose="02020404030301010803" pitchFamily="18" charset="0"/>
              </a:rPr>
              <a:t>a translator of Rilke, a Buddhist and scholar of Buddhism whose dissertation was on alignments between Buddhist thought and systems theory, an antinuclear and an environmental activist, a teacher and trainer whose creative and deeply interactive workshops helped many people face grief and fear in the face of environmental and then climate catastrophe and keep going, the author of seventeen books, and the mother of three children.</a:t>
            </a:r>
          </a:p>
        </p:txBody>
      </p:sp>
      <p:sp>
        <p:nvSpPr>
          <p:cNvPr id="17" name="TextBox 16">
            <a:extLst>
              <a:ext uri="{FF2B5EF4-FFF2-40B4-BE49-F238E27FC236}">
                <a16:creationId xmlns:a16="http://schemas.microsoft.com/office/drawing/2014/main" id="{1A099630-56CD-F66B-77D1-8C130CD64BB2}"/>
              </a:ext>
            </a:extLst>
          </p:cNvPr>
          <p:cNvSpPr txBox="1"/>
          <p:nvPr/>
        </p:nvSpPr>
        <p:spPr>
          <a:xfrm>
            <a:off x="367796" y="971856"/>
            <a:ext cx="5037552" cy="4001095"/>
          </a:xfrm>
          <a:prstGeom prst="rect">
            <a:avLst/>
          </a:prstGeom>
          <a:noFill/>
        </p:spPr>
        <p:txBody>
          <a:bodyPr wrap="square">
            <a:spAutoFit/>
          </a:bodyPr>
          <a:lstStyle/>
          <a:p>
            <a:r>
              <a:rPr lang="en-US" sz="1400" dirty="0">
                <a:latin typeface="Garamond" panose="02020404030301010803" pitchFamily="18" charset="0"/>
              </a:rPr>
              <a:t>When I read, “I live my life in widening circles”… something immediately rearranged in the furniture of my mind. </a:t>
            </a:r>
          </a:p>
          <a:p>
            <a:r>
              <a:rPr lang="en-US" sz="1600" b="1" i="1" dirty="0">
                <a:solidFill>
                  <a:srgbClr val="33CCCC"/>
                </a:solidFill>
                <a:latin typeface="Garamond" panose="02020404030301010803" pitchFamily="18" charset="0"/>
              </a:rPr>
              <a:t>I live my life in widening circles  </a:t>
            </a:r>
            <a:endParaRPr lang="en-US" sz="1600" b="1" dirty="0">
              <a:solidFill>
                <a:srgbClr val="33CCCC"/>
              </a:solidFill>
              <a:latin typeface="Garamond" panose="02020404030301010803" pitchFamily="18" charset="0"/>
            </a:endParaRPr>
          </a:p>
          <a:p>
            <a:r>
              <a:rPr lang="en-US" sz="1600" b="1" i="1" dirty="0">
                <a:solidFill>
                  <a:srgbClr val="33CCCC"/>
                </a:solidFill>
                <a:latin typeface="Garamond" panose="02020404030301010803" pitchFamily="18" charset="0"/>
              </a:rPr>
              <a:t>that reach out across the world.  </a:t>
            </a:r>
            <a:endParaRPr lang="en-US" sz="1600" b="1" dirty="0">
              <a:solidFill>
                <a:srgbClr val="33CCCC"/>
              </a:solidFill>
              <a:latin typeface="Garamond" panose="02020404030301010803" pitchFamily="18" charset="0"/>
            </a:endParaRPr>
          </a:p>
          <a:p>
            <a:r>
              <a:rPr lang="en-US" sz="1600" b="1" i="1" dirty="0">
                <a:solidFill>
                  <a:srgbClr val="33CCCC"/>
                </a:solidFill>
                <a:latin typeface="Garamond" panose="02020404030301010803" pitchFamily="18" charset="0"/>
              </a:rPr>
              <a:t>I may not complete this last one  </a:t>
            </a:r>
            <a:endParaRPr lang="en-US" sz="1600" b="1" dirty="0">
              <a:solidFill>
                <a:srgbClr val="33CCCC"/>
              </a:solidFill>
              <a:latin typeface="Garamond" panose="02020404030301010803" pitchFamily="18" charset="0"/>
            </a:endParaRPr>
          </a:p>
          <a:p>
            <a:r>
              <a:rPr lang="en-US" sz="1600" b="1" i="1" dirty="0">
                <a:solidFill>
                  <a:srgbClr val="33CCCC"/>
                </a:solidFill>
                <a:latin typeface="Garamond" panose="02020404030301010803" pitchFamily="18" charset="0"/>
              </a:rPr>
              <a:t>but I give myself to it. </a:t>
            </a:r>
            <a:endParaRPr lang="en-US" sz="1600" b="1" dirty="0">
              <a:solidFill>
                <a:srgbClr val="33CCCC"/>
              </a:solidFill>
              <a:latin typeface="Garamond" panose="02020404030301010803" pitchFamily="18" charset="0"/>
            </a:endParaRPr>
          </a:p>
          <a:p>
            <a:r>
              <a:rPr lang="en-US" sz="1600" b="1" i="1" dirty="0">
                <a:solidFill>
                  <a:srgbClr val="33CCCC"/>
                </a:solidFill>
                <a:latin typeface="Garamond" panose="02020404030301010803" pitchFamily="18" charset="0"/>
              </a:rPr>
              <a:t>I have been circling around God, that primordial tower.  </a:t>
            </a:r>
            <a:endParaRPr lang="en-US" sz="1600" b="1" dirty="0">
              <a:solidFill>
                <a:srgbClr val="33CCCC"/>
              </a:solidFill>
              <a:latin typeface="Garamond" panose="02020404030301010803" pitchFamily="18" charset="0"/>
            </a:endParaRPr>
          </a:p>
          <a:p>
            <a:r>
              <a:rPr lang="en-US" sz="1600" b="1" i="1" dirty="0">
                <a:solidFill>
                  <a:srgbClr val="33CCCC"/>
                </a:solidFill>
                <a:latin typeface="Garamond" panose="02020404030301010803" pitchFamily="18" charset="0"/>
              </a:rPr>
              <a:t>I’ve been circling for thousands of years </a:t>
            </a:r>
            <a:endParaRPr lang="en-US" sz="1600" b="1" dirty="0">
              <a:solidFill>
                <a:srgbClr val="33CCCC"/>
              </a:solidFill>
              <a:latin typeface="Garamond" panose="02020404030301010803" pitchFamily="18" charset="0"/>
            </a:endParaRPr>
          </a:p>
          <a:p>
            <a:r>
              <a:rPr lang="en-US" sz="1600" b="1" i="1" dirty="0">
                <a:solidFill>
                  <a:srgbClr val="33CCCC"/>
                </a:solidFill>
                <a:latin typeface="Garamond" panose="02020404030301010803" pitchFamily="18" charset="0"/>
              </a:rPr>
              <a:t>and I still don’t know: Am I a falcon, </a:t>
            </a:r>
            <a:endParaRPr lang="en-US" sz="1600" b="1" dirty="0">
              <a:solidFill>
                <a:srgbClr val="33CCCC"/>
              </a:solidFill>
              <a:latin typeface="Garamond" panose="02020404030301010803" pitchFamily="18" charset="0"/>
            </a:endParaRPr>
          </a:p>
          <a:p>
            <a:r>
              <a:rPr lang="en-US" sz="1600" b="1" i="1" dirty="0">
                <a:solidFill>
                  <a:srgbClr val="33CCCC"/>
                </a:solidFill>
                <a:latin typeface="Garamond" panose="02020404030301010803" pitchFamily="18" charset="0"/>
              </a:rPr>
              <a:t>a storm, or a great song?</a:t>
            </a:r>
            <a:endParaRPr lang="en-US" sz="1600" b="1" dirty="0">
              <a:solidFill>
                <a:srgbClr val="33CCCC"/>
              </a:solidFill>
              <a:latin typeface="Garamond" panose="02020404030301010803" pitchFamily="18" charset="0"/>
            </a:endParaRPr>
          </a:p>
          <a:p>
            <a:r>
              <a:rPr lang="en-US" sz="1400" dirty="0">
                <a:latin typeface="Garamond" panose="02020404030301010803" pitchFamily="18" charset="0"/>
              </a:rPr>
              <a:t>She told Tippet of the encounter with the poem: "I identified completely with it, and I saw — it was just eight lines in that poem — that it could redefine that I was on a spiritual path, that because I wasn’t on the linear road, up the ladder, up Jacob’s ladder to get closer to God, that </a:t>
            </a:r>
            <a:r>
              <a:rPr lang="en-US" sz="1400" b="1" u="sng" dirty="0">
                <a:solidFill>
                  <a:srgbClr val="33CCCC"/>
                </a:solidFill>
                <a:latin typeface="Garamond" panose="02020404030301010803" pitchFamily="18" charset="0"/>
              </a:rPr>
              <a:t>God had been there all the time</a:t>
            </a:r>
            <a:r>
              <a:rPr lang="en-US" sz="1400" dirty="0">
                <a:latin typeface="Garamond" panose="02020404030301010803" pitchFamily="18" charset="0"/>
              </a:rPr>
              <a:t>, </a:t>
            </a:r>
            <a:r>
              <a:rPr lang="en-US" sz="1400" b="1" dirty="0">
                <a:solidFill>
                  <a:srgbClr val="33CCCC"/>
                </a:solidFill>
                <a:latin typeface="Garamond" panose="02020404030301010803" pitchFamily="18" charset="0"/>
              </a:rPr>
              <a:t>and I was orbiting around him, and that it had been happening, actually, for thousands of years." </a:t>
            </a:r>
          </a:p>
        </p:txBody>
      </p:sp>
      <p:sp>
        <p:nvSpPr>
          <p:cNvPr id="19" name="TextBox 18">
            <a:extLst>
              <a:ext uri="{FF2B5EF4-FFF2-40B4-BE49-F238E27FC236}">
                <a16:creationId xmlns:a16="http://schemas.microsoft.com/office/drawing/2014/main" id="{F06CAD75-E483-3BD9-7583-5B34CCA72628}"/>
              </a:ext>
            </a:extLst>
          </p:cNvPr>
          <p:cNvSpPr txBox="1"/>
          <p:nvPr/>
        </p:nvSpPr>
        <p:spPr>
          <a:xfrm>
            <a:off x="8780016" y="5253965"/>
            <a:ext cx="3231472" cy="1477328"/>
          </a:xfrm>
          <a:prstGeom prst="rect">
            <a:avLst/>
          </a:prstGeom>
          <a:noFill/>
        </p:spPr>
        <p:txBody>
          <a:bodyPr wrap="square">
            <a:spAutoFit/>
          </a:bodyPr>
          <a:lstStyle/>
          <a:p>
            <a:r>
              <a:rPr lang="en-US" b="0" i="0" dirty="0">
                <a:effectLst/>
                <a:latin typeface="Garamond" panose="02020404030301010803" pitchFamily="18" charset="0"/>
              </a:rPr>
              <a:t>Macy said to Tippet in a 2010 interview, </a:t>
            </a:r>
            <a:r>
              <a:rPr lang="en-US" b="0" i="0" dirty="0">
                <a:solidFill>
                  <a:srgbClr val="33CCCC"/>
                </a:solidFill>
                <a:effectLst/>
                <a:latin typeface="Modern Love" panose="04090805081005020601" pitchFamily="82" charset="0"/>
              </a:rPr>
              <a:t>"There’s a song that wants to sing itself through us, and we’ve just got to be available.”</a:t>
            </a:r>
            <a:endParaRPr lang="en-US" dirty="0">
              <a:solidFill>
                <a:srgbClr val="33CCCC"/>
              </a:solidFill>
              <a:latin typeface="Modern Love" panose="04090805081005020601" pitchFamily="82" charset="0"/>
            </a:endParaRPr>
          </a:p>
        </p:txBody>
      </p:sp>
      <p:sp>
        <p:nvSpPr>
          <p:cNvPr id="21" name="TextBox 20">
            <a:extLst>
              <a:ext uri="{FF2B5EF4-FFF2-40B4-BE49-F238E27FC236}">
                <a16:creationId xmlns:a16="http://schemas.microsoft.com/office/drawing/2014/main" id="{1ECB8A6B-DC42-FD98-4DD3-CB2D0B0B83FF}"/>
              </a:ext>
            </a:extLst>
          </p:cNvPr>
          <p:cNvSpPr txBox="1"/>
          <p:nvPr/>
        </p:nvSpPr>
        <p:spPr>
          <a:xfrm>
            <a:off x="435006" y="420176"/>
            <a:ext cx="4802819" cy="523220"/>
          </a:xfrm>
          <a:prstGeom prst="rect">
            <a:avLst/>
          </a:prstGeom>
          <a:noFill/>
        </p:spPr>
        <p:txBody>
          <a:bodyPr wrap="square">
            <a:spAutoFit/>
          </a:bodyPr>
          <a:lstStyle/>
          <a:p>
            <a:r>
              <a:rPr lang="en-US" sz="2800" b="1" i="0" dirty="0">
                <a:solidFill>
                  <a:srgbClr val="33CCCC"/>
                </a:solidFill>
                <a:effectLst/>
                <a:latin typeface="Modern Love" panose="04090805081005020601" pitchFamily="82" charset="0"/>
              </a:rPr>
              <a:t>Joanna Macy</a:t>
            </a:r>
            <a:r>
              <a:rPr lang="en-US" sz="2800" b="0" i="0" dirty="0">
                <a:solidFill>
                  <a:srgbClr val="33CCCC"/>
                </a:solidFill>
                <a:effectLst/>
                <a:latin typeface="Modern Love" panose="04090805081005020601" pitchFamily="82" charset="0"/>
              </a:rPr>
              <a:t> </a:t>
            </a:r>
            <a:r>
              <a:rPr lang="en-US" sz="2800" b="1" dirty="0">
                <a:solidFill>
                  <a:srgbClr val="33CCCC"/>
                </a:solidFill>
                <a:latin typeface="Modern Love" panose="04090805081005020601" pitchFamily="82" charset="0"/>
              </a:rPr>
              <a:t>1929-2025 </a:t>
            </a:r>
            <a:endParaRPr lang="en-US" sz="2800" dirty="0">
              <a:solidFill>
                <a:srgbClr val="33CCCC"/>
              </a:solidFill>
              <a:latin typeface="Modern Love" panose="04090805081005020601" pitchFamily="82" charset="0"/>
            </a:endParaRPr>
          </a:p>
        </p:txBody>
      </p:sp>
      <p:pic>
        <p:nvPicPr>
          <p:cNvPr id="2" name="Picture 1">
            <a:extLst>
              <a:ext uri="{FF2B5EF4-FFF2-40B4-BE49-F238E27FC236}">
                <a16:creationId xmlns:a16="http://schemas.microsoft.com/office/drawing/2014/main" id="{6A334ED6-F5EE-7F8B-03AB-AC3F245F1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2206" y="6409509"/>
            <a:ext cx="618308" cy="284420"/>
          </a:xfrm>
          <a:prstGeom prst="rect">
            <a:avLst/>
          </a:prstGeom>
        </p:spPr>
      </p:pic>
    </p:spTree>
    <p:extLst>
      <p:ext uri="{BB962C8B-B14F-4D97-AF65-F5344CB8AC3E}">
        <p14:creationId xmlns:p14="http://schemas.microsoft.com/office/powerpoint/2010/main" val="3871623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6C7A53-85B2-C73E-8AA8-AD94D1CFE3D4}"/>
              </a:ext>
            </a:extLst>
          </p:cNvPr>
          <p:cNvSpPr>
            <a:spLocks noGrp="1"/>
          </p:cNvSpPr>
          <p:nvPr>
            <p:ph type="title"/>
          </p:nvPr>
        </p:nvSpPr>
        <p:spPr>
          <a:xfrm>
            <a:off x="299251" y="121381"/>
            <a:ext cx="6612366" cy="1065705"/>
          </a:xfrm>
        </p:spPr>
        <p:txBody>
          <a:bodyPr>
            <a:noAutofit/>
          </a:bodyPr>
          <a:lstStyle/>
          <a:p>
            <a:r>
              <a:rPr lang="en-US" sz="6600" dirty="0">
                <a:solidFill>
                  <a:srgbClr val="FF3300"/>
                </a:solidFill>
                <a:latin typeface="Modern Love" panose="04090805081005020601" pitchFamily="82" charset="0"/>
              </a:rPr>
              <a:t>8 Agreements</a:t>
            </a:r>
          </a:p>
        </p:txBody>
      </p:sp>
      <p:sp>
        <p:nvSpPr>
          <p:cNvPr id="3" name="Content Placeholder 2">
            <a:extLst>
              <a:ext uri="{FF2B5EF4-FFF2-40B4-BE49-F238E27FC236}">
                <a16:creationId xmlns:a16="http://schemas.microsoft.com/office/drawing/2014/main" id="{19E26AA7-BC27-E2D4-9CD3-0E5A348A3C58}"/>
              </a:ext>
            </a:extLst>
          </p:cNvPr>
          <p:cNvSpPr>
            <a:spLocks noGrp="1"/>
          </p:cNvSpPr>
          <p:nvPr>
            <p:ph idx="1"/>
          </p:nvPr>
        </p:nvSpPr>
        <p:spPr>
          <a:xfrm>
            <a:off x="145714" y="1187086"/>
            <a:ext cx="7355603" cy="5549533"/>
          </a:xfrm>
        </p:spPr>
        <p:txBody>
          <a:bodyPr>
            <a:noAutofit/>
          </a:bodyPr>
          <a:lstStyle/>
          <a:p>
            <a:pPr marL="0" indent="0">
              <a:buNone/>
            </a:pPr>
            <a:r>
              <a:rPr lang="en-US" sz="1600" dirty="0">
                <a:latin typeface="Garamond" panose="02020404030301010803" pitchFamily="18" charset="0"/>
              </a:rPr>
              <a:t>Snowmass participants created a touching list of eight agreements with which they could all concur.</a:t>
            </a:r>
          </a:p>
          <a:p>
            <a:pPr marL="514350" indent="-514350">
              <a:buAutoNum type="arabicPeriod"/>
            </a:pPr>
            <a:r>
              <a:rPr lang="en-US" sz="1600" dirty="0">
                <a:latin typeface="Garamond" panose="02020404030301010803" pitchFamily="18" charset="0"/>
              </a:rPr>
              <a:t>The world’s religions bear witness to the experience of Ultimate Reality, to which they give various names.</a:t>
            </a:r>
          </a:p>
          <a:p>
            <a:pPr marL="514350" indent="-514350">
              <a:buAutoNum type="arabicPeriod"/>
            </a:pPr>
            <a:r>
              <a:rPr lang="en-US" sz="1600" dirty="0">
                <a:latin typeface="Garamond" panose="02020404030301010803" pitchFamily="18" charset="0"/>
              </a:rPr>
              <a:t>Ultimate Reality cannot be limited by any name or concept.</a:t>
            </a:r>
          </a:p>
          <a:p>
            <a:pPr marL="514350" indent="-514350">
              <a:buAutoNum type="arabicPeriod"/>
            </a:pPr>
            <a:r>
              <a:rPr lang="en-US" sz="1600" dirty="0">
                <a:latin typeface="Garamond" panose="02020404030301010803" pitchFamily="18" charset="0"/>
              </a:rPr>
              <a:t>Ultimate Reality is the ground of infinite possibility and actualization.</a:t>
            </a:r>
          </a:p>
          <a:p>
            <a:pPr marL="514350" indent="-514350">
              <a:buAutoNum type="arabicPeriod"/>
            </a:pPr>
            <a:r>
              <a:rPr lang="en-US" sz="1600" dirty="0">
                <a:latin typeface="Garamond" panose="02020404030301010803" pitchFamily="18" charset="0"/>
              </a:rPr>
              <a:t>Faith is opening, accepting, and responding to Ultimate Reality. Faith in this sense precedes every belief system.</a:t>
            </a:r>
          </a:p>
          <a:p>
            <a:pPr marL="514350" indent="-514350">
              <a:buAutoNum type="arabicPeriod"/>
            </a:pPr>
            <a:r>
              <a:rPr lang="en-US" sz="1600" dirty="0">
                <a:latin typeface="Garamond" panose="02020404030301010803" pitchFamily="18" charset="0"/>
              </a:rPr>
              <a:t>The potential for human wholeness – or, in other frames of reference: enlightenment, salvation, transcendence, transformation, blessedness – is present in every human being. (Father Greg Boyle’s Goodness)</a:t>
            </a:r>
          </a:p>
          <a:p>
            <a:pPr marL="514350" indent="-514350">
              <a:buAutoNum type="arabicPeriod"/>
            </a:pPr>
            <a:r>
              <a:rPr lang="en-US" sz="1600" dirty="0">
                <a:latin typeface="Garamond" panose="02020404030301010803" pitchFamily="18" charset="0"/>
              </a:rPr>
              <a:t>Ultimate Reality may be experienced not only through religious practices but also through nature, art. Human relationships, and service to others. </a:t>
            </a:r>
          </a:p>
          <a:p>
            <a:pPr marL="514350" indent="-514350">
              <a:buAutoNum type="arabicPeriod"/>
            </a:pPr>
            <a:r>
              <a:rPr lang="en-US" sz="1600" dirty="0">
                <a:latin typeface="Garamond" panose="02020404030301010803" pitchFamily="18" charset="0"/>
              </a:rPr>
              <a:t>As long as the human condition is experienced as separate from Ultimate Reality, it is subject to ignorance and illusion, weakness and suffering.</a:t>
            </a:r>
          </a:p>
          <a:p>
            <a:pPr marL="514350" indent="-514350">
              <a:buAutoNum type="arabicPeriod"/>
            </a:pPr>
            <a:r>
              <a:rPr lang="en-US" sz="1600" dirty="0">
                <a:latin typeface="Garamond" panose="02020404030301010803" pitchFamily="18" charset="0"/>
              </a:rPr>
              <a:t>Disciplined spiritual practice is essential to spiritual life; yet spiritual attainment is not the result of one’s own efforts but the result of the experience of oneness with Ultimate Reality. </a:t>
            </a:r>
          </a:p>
          <a:p>
            <a:pPr marL="0" indent="0">
              <a:buNone/>
            </a:pPr>
            <a:r>
              <a:rPr lang="en-US" sz="1600" dirty="0">
                <a:latin typeface="Garamond" panose="02020404030301010803" pitchFamily="18" charset="0"/>
              </a:rPr>
              <a:t>(</a:t>
            </a:r>
            <a:r>
              <a:rPr lang="en-US" sz="1600" i="1" dirty="0">
                <a:latin typeface="Garamond" panose="02020404030301010803" pitchFamily="18" charset="0"/>
              </a:rPr>
              <a:t>Contemplative Outreach News </a:t>
            </a:r>
            <a:r>
              <a:rPr lang="en-US" sz="1600" dirty="0">
                <a:latin typeface="Garamond" panose="02020404030301010803" pitchFamily="18" charset="0"/>
              </a:rPr>
              <a:t>40, no. 2 (June 2023) pp. 195-196</a:t>
            </a:r>
          </a:p>
        </p:txBody>
      </p:sp>
      <p:pic>
        <p:nvPicPr>
          <p:cNvPr id="7" name="Picture 6" descr="A book cover with text&#10;&#10;AI-generated content may be incorrect.">
            <a:extLst>
              <a:ext uri="{FF2B5EF4-FFF2-40B4-BE49-F238E27FC236}">
                <a16:creationId xmlns:a16="http://schemas.microsoft.com/office/drawing/2014/main" id="{C7D27C8E-447F-4369-BFEB-647226EB6DF3}"/>
              </a:ext>
            </a:extLst>
          </p:cNvPr>
          <p:cNvPicPr>
            <a:picLocks noChangeAspect="1"/>
          </p:cNvPicPr>
          <p:nvPr/>
        </p:nvPicPr>
        <p:blipFill>
          <a:blip r:embed="rId2">
            <a:extLst>
              <a:ext uri="{28A0092B-C50C-407E-A947-70E740481C1C}">
                <a14:useLocalDpi xmlns:a14="http://schemas.microsoft.com/office/drawing/2010/main" val="0"/>
              </a:ext>
            </a:extLst>
          </a:blip>
          <a:srcRect l="18356" r="18026" b="1207"/>
          <a:stretch>
            <a:fillRect/>
          </a:stretch>
        </p:blipFill>
        <p:spPr>
          <a:xfrm>
            <a:off x="7602583" y="10"/>
            <a:ext cx="4362994" cy="6775259"/>
          </a:xfrm>
          <a:prstGeom prst="rect">
            <a:avLst/>
          </a:prstGeom>
          <a:effectLst/>
        </p:spPr>
      </p:pic>
    </p:spTree>
    <p:extLst>
      <p:ext uri="{BB962C8B-B14F-4D97-AF65-F5344CB8AC3E}">
        <p14:creationId xmlns:p14="http://schemas.microsoft.com/office/powerpoint/2010/main" val="838231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A87BF0-40AC-5134-105D-F7F1D15351EC}"/>
              </a:ext>
            </a:extLst>
          </p:cNvPr>
          <p:cNvSpPr>
            <a:spLocks noGrp="1"/>
          </p:cNvSpPr>
          <p:nvPr>
            <p:ph type="title"/>
          </p:nvPr>
        </p:nvSpPr>
        <p:spPr>
          <a:xfrm>
            <a:off x="630935" y="640080"/>
            <a:ext cx="7315443" cy="1481328"/>
          </a:xfrm>
        </p:spPr>
        <p:txBody>
          <a:bodyPr vert="horz" lIns="91440" tIns="45720" rIns="91440" bIns="45720" rtlCol="0" anchor="b">
            <a:noAutofit/>
          </a:bodyPr>
          <a:lstStyle/>
          <a:p>
            <a:r>
              <a:rPr lang="en-US" sz="2800" dirty="0">
                <a:solidFill>
                  <a:srgbClr val="3333CC"/>
                </a:solidFill>
                <a:latin typeface="Modern Love" panose="04090805081005020601" pitchFamily="82" charset="0"/>
              </a:rPr>
              <a:t>Separation becomes slaughter, severing humans from their cosmic roots produces catastrophe. </a:t>
            </a:r>
            <a:endParaRPr lang="en-US" sz="2800" kern="1200" dirty="0">
              <a:solidFill>
                <a:srgbClr val="3333CC"/>
              </a:solidFill>
              <a:latin typeface="Modern Love" panose="04090805081005020601" pitchFamily="82" charset="0"/>
            </a:endParaRP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AF0D46-96E8-2DB4-64B4-C05C6A618076}"/>
              </a:ext>
            </a:extLst>
          </p:cNvPr>
          <p:cNvSpPr txBox="1"/>
          <p:nvPr/>
        </p:nvSpPr>
        <p:spPr>
          <a:xfrm>
            <a:off x="209006" y="2492347"/>
            <a:ext cx="7841774" cy="4062202"/>
          </a:xfrm>
          <a:prstGeom prst="rect">
            <a:avLst/>
          </a:prstGeom>
        </p:spPr>
        <p:txBody>
          <a:bodyPr vert="horz" lIns="91440" tIns="45720" rIns="91440" bIns="45720" rtlCol="0" anchor="t">
            <a:normAutofit lnSpcReduction="10000"/>
          </a:bodyPr>
          <a:lstStyle/>
          <a:p>
            <a:pPr marR="0">
              <a:lnSpc>
                <a:spcPct val="90000"/>
              </a:lnSpc>
              <a:spcAft>
                <a:spcPts val="800"/>
              </a:spcAft>
            </a:pPr>
            <a:r>
              <a:rPr lang="en-US" sz="1900" dirty="0">
                <a:effectLst/>
                <a:latin typeface="Garamond" panose="02020404030301010803" pitchFamily="18" charset="0"/>
              </a:rPr>
              <a:t>The twentieth century revealed that </a:t>
            </a:r>
            <a:r>
              <a:rPr lang="en-US" sz="1900" b="1" dirty="0">
                <a:solidFill>
                  <a:srgbClr val="6600CC"/>
                </a:solidFill>
                <a:effectLst/>
                <a:latin typeface="Garamond" panose="02020404030301010803" pitchFamily="18" charset="0"/>
              </a:rPr>
              <a:t>separation becomes slaughter, that severing humans from their cosmic roots produces catastrophe. Jung showed that the old religious containers have shattered. Teilhard pointed toward what must emerge: a new understanding of divinity as immanent creativity, a new faith in the world and in each other as expressions of that creativity, a new trust in relationship rather than external authority.</a:t>
            </a:r>
          </a:p>
          <a:p>
            <a:pPr marR="0">
              <a:lnSpc>
                <a:spcPct val="90000"/>
              </a:lnSpc>
              <a:spcAft>
                <a:spcPts val="800"/>
              </a:spcAft>
            </a:pPr>
            <a:r>
              <a:rPr lang="en-US" sz="1900" b="1" dirty="0">
                <a:solidFill>
                  <a:srgbClr val="6600CC"/>
                </a:solidFill>
                <a:effectLst/>
                <a:latin typeface="Garamond" panose="02020404030301010803" pitchFamily="18" charset="0"/>
              </a:rPr>
              <a:t>The question is whether we can complete this transition before the logic of separation completes its destructive work</a:t>
            </a:r>
            <a:r>
              <a:rPr lang="en-US" sz="1900" dirty="0">
                <a:effectLst/>
                <a:latin typeface="Garamond" panose="02020404030301010803" pitchFamily="18" charset="0"/>
              </a:rPr>
              <a:t>. Can we move </a:t>
            </a:r>
            <a:r>
              <a:rPr lang="en-US" sz="1900" b="1" dirty="0">
                <a:solidFill>
                  <a:srgbClr val="6600CC"/>
                </a:solidFill>
                <a:effectLst/>
                <a:latin typeface="Garamond" panose="02020404030301010803" pitchFamily="18" charset="0"/>
              </a:rPr>
              <a:t>from ego to Self, from transcendent deity to evolutionary emergence, from dependence to participation, from isolation to interconnection</a:t>
            </a:r>
            <a:r>
              <a:rPr lang="en-US" sz="1900" dirty="0">
                <a:effectLst/>
                <a:latin typeface="Garamond" panose="02020404030301010803" pitchFamily="18" charset="0"/>
              </a:rPr>
              <a:t>? Or will we continue clinging to </a:t>
            </a:r>
            <a:r>
              <a:rPr lang="en-US" sz="1900" b="1" dirty="0">
                <a:solidFill>
                  <a:srgbClr val="6600CC"/>
                </a:solidFill>
                <a:effectLst/>
                <a:latin typeface="Garamond" panose="02020404030301010803" pitchFamily="18" charset="0"/>
              </a:rPr>
              <a:t>the corpse of the old God while the world burns, unable to trust the deeper sources of meaning and connection available within ourselves and between us</a:t>
            </a:r>
            <a:r>
              <a:rPr lang="en-US" sz="1900" dirty="0">
                <a:effectLst/>
                <a:latin typeface="Garamond" panose="02020404030301010803" pitchFamily="18" charset="0"/>
              </a:rPr>
              <a:t>?</a:t>
            </a:r>
          </a:p>
          <a:p>
            <a:pPr>
              <a:lnSpc>
                <a:spcPct val="90000"/>
              </a:lnSpc>
            </a:pPr>
            <a:r>
              <a:rPr lang="en-US" sz="2100" b="1" i="1" u="sng" dirty="0">
                <a:solidFill>
                  <a:srgbClr val="6600CC"/>
                </a:solidFill>
                <a:effectLst/>
                <a:latin typeface="Papyrus" panose="03070502060502030205" pitchFamily="66" charset="0"/>
              </a:rPr>
              <a:t>The twenty-first century is leaning on our answer.  </a:t>
            </a:r>
          </a:p>
          <a:p>
            <a:pPr>
              <a:lnSpc>
                <a:spcPct val="90000"/>
              </a:lnSpc>
            </a:pPr>
            <a:r>
              <a:rPr lang="en-US" sz="1300" b="1" dirty="0">
                <a:latin typeface="Garamond" panose="02020404030301010803" pitchFamily="18" charset="0"/>
              </a:rPr>
              <a:t>The Logic of Separation: Genocide, War, and the Modern Mind</a:t>
            </a:r>
            <a:endParaRPr lang="en-US" sz="1300" dirty="0">
              <a:latin typeface="Garamond" panose="02020404030301010803" pitchFamily="18" charset="0"/>
            </a:endParaRPr>
          </a:p>
          <a:p>
            <a:pPr>
              <a:lnSpc>
                <a:spcPct val="90000"/>
              </a:lnSpc>
            </a:pPr>
            <a:r>
              <a:rPr lang="en-US" sz="1300" b="1" dirty="0">
                <a:latin typeface="Garamond" panose="02020404030301010803" pitchFamily="18" charset="0"/>
              </a:rPr>
              <a:t>March 20, 2026/</a:t>
            </a:r>
            <a:r>
              <a:rPr lang="en-US" sz="1300" b="1" u="sng" dirty="0">
                <a:latin typeface="Garamond" panose="02020404030301010803" pitchFamily="18" charset="0"/>
                <a:hlinkClick r:id="rId2"/>
              </a:rPr>
              <a:t>Ilia Delio</a:t>
            </a:r>
            <a:r>
              <a:rPr lang="en-US" sz="1300" b="1" dirty="0">
                <a:latin typeface="Garamond" panose="02020404030301010803" pitchFamily="18" charset="0"/>
              </a:rPr>
              <a:t>/ </a:t>
            </a:r>
            <a:endParaRPr lang="en-US" sz="1300" dirty="0">
              <a:latin typeface="Garamond" panose="02020404030301010803" pitchFamily="18" charset="0"/>
            </a:endParaRPr>
          </a:p>
          <a:p>
            <a:pPr indent="-228600">
              <a:lnSpc>
                <a:spcPct val="90000"/>
              </a:lnSpc>
              <a:buFont typeface="Arial" panose="020B0604020202020204" pitchFamily="34" charset="0"/>
              <a:buChar char="•"/>
            </a:pPr>
            <a:endParaRPr lang="en-US" sz="1200" dirty="0">
              <a:effectLst/>
            </a:endParaRPr>
          </a:p>
        </p:txBody>
      </p:sp>
      <p:pic>
        <p:nvPicPr>
          <p:cNvPr id="6" name="Picture 5">
            <a:extLst>
              <a:ext uri="{FF2B5EF4-FFF2-40B4-BE49-F238E27FC236}">
                <a16:creationId xmlns:a16="http://schemas.microsoft.com/office/drawing/2014/main" id="{E1C1805D-8ADC-9576-06CF-3FF88A05A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786" y="381135"/>
            <a:ext cx="3723208" cy="5577840"/>
          </a:xfrm>
          <a:prstGeom prst="rect">
            <a:avLst/>
          </a:prstGeom>
        </p:spPr>
      </p:pic>
      <p:pic>
        <p:nvPicPr>
          <p:cNvPr id="3" name="Picture 2">
            <a:extLst>
              <a:ext uri="{FF2B5EF4-FFF2-40B4-BE49-F238E27FC236}">
                <a16:creationId xmlns:a16="http://schemas.microsoft.com/office/drawing/2014/main" id="{04E3038F-3800-C889-09E2-A5C82FA3F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545" y="5580696"/>
            <a:ext cx="884883" cy="756557"/>
          </a:xfrm>
          <a:prstGeom prst="rect">
            <a:avLst/>
          </a:prstGeom>
        </p:spPr>
      </p:pic>
      <p:pic>
        <p:nvPicPr>
          <p:cNvPr id="5" name="Picture 4">
            <a:extLst>
              <a:ext uri="{FF2B5EF4-FFF2-40B4-BE49-F238E27FC236}">
                <a16:creationId xmlns:a16="http://schemas.microsoft.com/office/drawing/2014/main" id="{BBCB9DFA-A5A6-9C0C-0AB6-B294A5D1F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048" y="1616311"/>
            <a:ext cx="884883" cy="756557"/>
          </a:xfrm>
          <a:prstGeom prst="rect">
            <a:avLst/>
          </a:prstGeom>
        </p:spPr>
      </p:pic>
    </p:spTree>
    <p:extLst>
      <p:ext uri="{BB962C8B-B14F-4D97-AF65-F5344CB8AC3E}">
        <p14:creationId xmlns:p14="http://schemas.microsoft.com/office/powerpoint/2010/main" val="4142748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E6D2D34-4BB4-460B-8844-027610FB2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0B135D-5773-5E17-AADB-FE013E8803A3}"/>
              </a:ext>
            </a:extLst>
          </p:cNvPr>
          <p:cNvSpPr>
            <a:spLocks noGrp="1"/>
          </p:cNvSpPr>
          <p:nvPr>
            <p:ph type="title"/>
          </p:nvPr>
        </p:nvSpPr>
        <p:spPr>
          <a:xfrm>
            <a:off x="2296933" y="84923"/>
            <a:ext cx="8064137" cy="1274540"/>
          </a:xfrm>
        </p:spPr>
        <p:txBody>
          <a:bodyPr anchor="b">
            <a:noAutofit/>
          </a:bodyPr>
          <a:lstStyle/>
          <a:p>
            <a:r>
              <a:rPr lang="en-US" sz="3200" dirty="0">
                <a:solidFill>
                  <a:srgbClr val="339933"/>
                </a:solidFill>
                <a:latin typeface="Modern Love" panose="04090805081005020601" pitchFamily="82" charset="0"/>
              </a:rPr>
              <a:t>The “12 steps of Alcoholics Anonymous” is Wisdom Literature</a:t>
            </a:r>
          </a:p>
        </p:txBody>
      </p:sp>
      <p:pic>
        <p:nvPicPr>
          <p:cNvPr id="15" name="Picture 14">
            <a:extLst>
              <a:ext uri="{FF2B5EF4-FFF2-40B4-BE49-F238E27FC236}">
                <a16:creationId xmlns:a16="http://schemas.microsoft.com/office/drawing/2014/main" id="{FFA12F49-6627-C9BC-13A2-90755DBA0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94" y="204853"/>
            <a:ext cx="2192430" cy="2659727"/>
          </a:xfrm>
          <a:prstGeom prst="rect">
            <a:avLst/>
          </a:prstGeom>
        </p:spPr>
      </p:pic>
      <p:grpSp>
        <p:nvGrpSpPr>
          <p:cNvPr id="30" name="Group 29">
            <a:extLst>
              <a:ext uri="{FF2B5EF4-FFF2-40B4-BE49-F238E27FC236}">
                <a16:creationId xmlns:a16="http://schemas.microsoft.com/office/drawing/2014/main" id="{C5314570-9B06-4D37-8CBD-EDD67C2FA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4155"/>
            <a:ext cx="2514948" cy="2174333"/>
            <a:chOff x="-305" y="-4155"/>
            <a:chExt cx="2514948" cy="2174333"/>
          </a:xfrm>
        </p:grpSpPr>
        <p:sp>
          <p:nvSpPr>
            <p:cNvPr id="23" name="Freeform: Shape 22">
              <a:extLst>
                <a:ext uri="{FF2B5EF4-FFF2-40B4-BE49-F238E27FC236}">
                  <a16:creationId xmlns:a16="http://schemas.microsoft.com/office/drawing/2014/main" id="{A204F55B-358D-4FB5-9979-6724C64154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C4F77C62-9DDF-48D3-A074-159A3276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DEB07022-F30B-49CA-B1DD-A826815C4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F7C47E16-167C-48BF-9FC9-08787D348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1E899ECD-0C24-F31F-103F-867D33AF8648}"/>
              </a:ext>
            </a:extLst>
          </p:cNvPr>
          <p:cNvPicPr>
            <a:picLocks noChangeAspect="1"/>
          </p:cNvPicPr>
          <p:nvPr/>
        </p:nvPicPr>
        <p:blipFill>
          <a:blip r:embed="rId3">
            <a:extLst>
              <a:ext uri="{28A0092B-C50C-407E-A947-70E740481C1C}">
                <a14:useLocalDpi xmlns:a14="http://schemas.microsoft.com/office/drawing/2010/main" val="0"/>
              </a:ext>
            </a:extLst>
          </a:blip>
          <a:srcRect l="17936" t="1658" r="17701" b="-2143"/>
          <a:stretch>
            <a:fillRect/>
          </a:stretch>
        </p:blipFill>
        <p:spPr>
          <a:xfrm>
            <a:off x="104503" y="1776158"/>
            <a:ext cx="2830286" cy="5081842"/>
          </a:xfrm>
          <a:prstGeom prst="rect">
            <a:avLst/>
          </a:prstGeom>
        </p:spPr>
      </p:pic>
      <p:sp>
        <p:nvSpPr>
          <p:cNvPr id="3" name="Content Placeholder 2">
            <a:extLst>
              <a:ext uri="{FF2B5EF4-FFF2-40B4-BE49-F238E27FC236}">
                <a16:creationId xmlns:a16="http://schemas.microsoft.com/office/drawing/2014/main" id="{B737AE5E-8482-0D9A-1EE0-5CEAC6EF90B5}"/>
              </a:ext>
            </a:extLst>
          </p:cNvPr>
          <p:cNvSpPr>
            <a:spLocks noGrp="1"/>
          </p:cNvSpPr>
          <p:nvPr>
            <p:ph idx="1"/>
          </p:nvPr>
        </p:nvSpPr>
        <p:spPr>
          <a:xfrm>
            <a:off x="2934789" y="1359463"/>
            <a:ext cx="7297173" cy="5328691"/>
          </a:xfrm>
        </p:spPr>
        <p:txBody>
          <a:bodyPr anchor="ctr">
            <a:noAutofit/>
          </a:bodyPr>
          <a:lstStyle/>
          <a:p>
            <a:pPr marL="0" indent="0">
              <a:buNone/>
            </a:pPr>
            <a:r>
              <a:rPr lang="en-US" sz="1600" dirty="0">
                <a:solidFill>
                  <a:schemeClr val="tx2"/>
                </a:solidFill>
                <a:latin typeface="Garamond" panose="02020404030301010803" pitchFamily="18" charset="0"/>
              </a:rPr>
              <a:t>“</a:t>
            </a:r>
            <a:r>
              <a:rPr lang="en-US" sz="1600" b="1" dirty="0">
                <a:solidFill>
                  <a:srgbClr val="CC3300"/>
                </a:solidFill>
                <a:latin typeface="Garamond" panose="02020404030301010803" pitchFamily="18" charset="0"/>
              </a:rPr>
              <a:t>Most spiritual traditions have a wisdom literature</a:t>
            </a:r>
            <a:r>
              <a:rPr lang="en-US" sz="1600" dirty="0">
                <a:solidFill>
                  <a:schemeClr val="tx2"/>
                </a:solidFill>
                <a:latin typeface="Garamond" panose="02020404030301010803" pitchFamily="18" charset="0"/>
              </a:rPr>
              <a:t>. Alcoholics Anonymous, it seems to me, is a spiritual tradition….(the issue) is how well each generation …assimilates and interiorizes the basic wisdom that is enshrined in the Twelve Steps and the Twelve Traditions.</a:t>
            </a:r>
          </a:p>
          <a:p>
            <a:pPr marL="0" indent="0">
              <a:buNone/>
            </a:pPr>
            <a:r>
              <a:rPr lang="en-US" sz="1600" dirty="0">
                <a:solidFill>
                  <a:schemeClr val="tx2"/>
                </a:solidFill>
                <a:latin typeface="Garamond" panose="02020404030301010803" pitchFamily="18" charset="0"/>
              </a:rPr>
              <a:t>“There is nothing new about reading an inspired text in a special way – with a certain discipline and reverence – that </a:t>
            </a:r>
            <a:r>
              <a:rPr lang="en-US" sz="1600" b="1" dirty="0">
                <a:solidFill>
                  <a:srgbClr val="CC3300"/>
                </a:solidFill>
                <a:latin typeface="Garamond" panose="02020404030301010803" pitchFamily="18" charset="0"/>
              </a:rPr>
              <a:t>prepares the faculties – body, soul, and spirit – to access the GOAL of EVERY SPIRITUAL PRACTICE,  which is INTIMACY WITH THE Divine….</a:t>
            </a:r>
          </a:p>
          <a:p>
            <a:pPr marL="0" indent="0">
              <a:buNone/>
            </a:pPr>
            <a:r>
              <a:rPr lang="en-US" sz="1600" dirty="0">
                <a:solidFill>
                  <a:schemeClr val="tx2"/>
                </a:solidFill>
                <a:latin typeface="Garamond" panose="02020404030301010803" pitchFamily="18" charset="0"/>
              </a:rPr>
              <a:t>“In the great spiritual traditions of the world, there are many sacred texts like the Vedas, and Upanishads in Hinduism, the Buddhist Sutras, the </a:t>
            </a:r>
            <a:r>
              <a:rPr lang="en-US" sz="1600" dirty="0" err="1">
                <a:solidFill>
                  <a:schemeClr val="tx2"/>
                </a:solidFill>
                <a:latin typeface="Garamond" panose="02020404030301010803" pitchFamily="18" charset="0"/>
              </a:rPr>
              <a:t>Qu’ran</a:t>
            </a:r>
            <a:r>
              <a:rPr lang="en-US" sz="1600" dirty="0">
                <a:solidFill>
                  <a:schemeClr val="tx2"/>
                </a:solidFill>
                <a:latin typeface="Garamond" panose="02020404030301010803" pitchFamily="18" charset="0"/>
              </a:rPr>
              <a:t> in Islam, the Hebrew bible, and the New Testament – just to mention a few….</a:t>
            </a:r>
          </a:p>
          <a:p>
            <a:pPr marL="0" indent="0">
              <a:buNone/>
            </a:pPr>
            <a:r>
              <a:rPr lang="en-US" sz="1600" dirty="0">
                <a:solidFill>
                  <a:schemeClr val="tx2"/>
                </a:solidFill>
                <a:latin typeface="Garamond" panose="02020404030301010803" pitchFamily="18" charset="0"/>
              </a:rPr>
              <a:t>“…reading an inspired text in a special way is a highly tested and broadly experienced procedure for </a:t>
            </a:r>
            <a:r>
              <a:rPr lang="en-US" sz="2000" b="1" i="1" dirty="0">
                <a:solidFill>
                  <a:srgbClr val="CC3300"/>
                </a:solidFill>
                <a:latin typeface="Garamond" panose="02020404030301010803" pitchFamily="18" charset="0"/>
              </a:rPr>
              <a:t>interiorizing the wisdom</a:t>
            </a:r>
            <a:r>
              <a:rPr lang="en-US" sz="2000" i="1" dirty="0">
                <a:solidFill>
                  <a:schemeClr val="tx2"/>
                </a:solidFill>
                <a:latin typeface="Garamond" panose="02020404030301010803" pitchFamily="18" charset="0"/>
              </a:rPr>
              <a:t> </a:t>
            </a:r>
            <a:r>
              <a:rPr lang="en-US" sz="1600" dirty="0">
                <a:solidFill>
                  <a:schemeClr val="tx2"/>
                </a:solidFill>
                <a:latin typeface="Garamond" panose="02020404030301010803" pitchFamily="18" charset="0"/>
              </a:rPr>
              <a:t>of a particular tradition. We are talking about the Twelve Steps of AA, which if not a sacred text at least is a very important text. After all, </a:t>
            </a:r>
            <a:r>
              <a:rPr lang="en-US" sz="1600" b="1" dirty="0">
                <a:solidFill>
                  <a:srgbClr val="CC3300"/>
                </a:solidFill>
                <a:latin typeface="Garamond" panose="02020404030301010803" pitchFamily="18" charset="0"/>
              </a:rPr>
              <a:t>it presents people with the choice of life and death</a:t>
            </a:r>
            <a:r>
              <a:rPr lang="en-US" sz="1600" dirty="0">
                <a:solidFill>
                  <a:schemeClr val="tx2"/>
                </a:solidFill>
                <a:latin typeface="Garamond" panose="02020404030301010803" pitchFamily="18" charset="0"/>
              </a:rPr>
              <a:t>. So we better listen carefully to it.</a:t>
            </a:r>
          </a:p>
          <a:p>
            <a:pPr marL="0" indent="0">
              <a:buNone/>
            </a:pPr>
            <a:r>
              <a:rPr lang="en-US" sz="1600" dirty="0">
                <a:solidFill>
                  <a:schemeClr val="tx2"/>
                </a:solidFill>
                <a:latin typeface="Garamond" panose="02020404030301010803" pitchFamily="18" charset="0"/>
              </a:rPr>
              <a:t>The </a:t>
            </a:r>
            <a:r>
              <a:rPr lang="en-US" sz="1600" b="1" dirty="0">
                <a:solidFill>
                  <a:srgbClr val="CC3300"/>
                </a:solidFill>
                <a:latin typeface="Garamond" panose="02020404030301010803" pitchFamily="18" charset="0"/>
              </a:rPr>
              <a:t>process of accessing divine intimacy </a:t>
            </a:r>
            <a:r>
              <a:rPr lang="en-US" sz="1600" dirty="0">
                <a:solidFill>
                  <a:schemeClr val="tx2"/>
                </a:solidFill>
                <a:latin typeface="Garamond" panose="02020404030301010803" pitchFamily="18" charset="0"/>
              </a:rPr>
              <a:t>presupposes how to read the texts of AA in such a way that our human faculties – body, soul, and spirit – are prepared to receive the gift of wisdom that the authors and the community of AA are trying to pass on.”</a:t>
            </a:r>
          </a:p>
          <a:p>
            <a:pPr marL="0" indent="0">
              <a:buNone/>
            </a:pPr>
            <a:r>
              <a:rPr lang="en-US" sz="1400" dirty="0">
                <a:solidFill>
                  <a:schemeClr val="tx2"/>
                </a:solidFill>
                <a:latin typeface="Garamond" panose="02020404030301010803" pitchFamily="18" charset="0"/>
              </a:rPr>
              <a:t>“The Interview” between Tom S., an alcoholic and Thomas Keating, Thomas Keating, </a:t>
            </a:r>
            <a:r>
              <a:rPr lang="en-US" sz="1400" i="1" dirty="0">
                <a:solidFill>
                  <a:schemeClr val="tx2"/>
                </a:solidFill>
                <a:latin typeface="Garamond" panose="02020404030301010803" pitchFamily="18" charset="0"/>
              </a:rPr>
              <a:t>Divine Therapy and Addiction; Centering Prayer and the Twelve Steps</a:t>
            </a:r>
            <a:r>
              <a:rPr lang="en-US" sz="1400" dirty="0">
                <a:solidFill>
                  <a:schemeClr val="tx2"/>
                </a:solidFill>
                <a:latin typeface="Garamond" panose="02020404030301010803" pitchFamily="18" charset="0"/>
              </a:rPr>
              <a:t>, pp. 181-182</a:t>
            </a:r>
          </a:p>
        </p:txBody>
      </p:sp>
      <p:pic>
        <p:nvPicPr>
          <p:cNvPr id="13" name="Picture 12">
            <a:extLst>
              <a:ext uri="{FF2B5EF4-FFF2-40B4-BE49-F238E27FC236}">
                <a16:creationId xmlns:a16="http://schemas.microsoft.com/office/drawing/2014/main" id="{9FDCF6BD-B56A-50FC-6C45-DD130FD14A4F}"/>
              </a:ext>
            </a:extLst>
          </p:cNvPr>
          <p:cNvPicPr>
            <a:picLocks noChangeAspect="1"/>
          </p:cNvPicPr>
          <p:nvPr/>
        </p:nvPicPr>
        <p:blipFill>
          <a:blip r:embed="rId4">
            <a:extLst>
              <a:ext uri="{28A0092B-C50C-407E-A947-70E740481C1C}">
                <a14:useLocalDpi xmlns:a14="http://schemas.microsoft.com/office/drawing/2010/main" val="0"/>
              </a:ext>
            </a:extLst>
          </a:blip>
          <a:srcRect l="20856" t="1076" r="20061" b="1535"/>
          <a:stretch>
            <a:fillRect/>
          </a:stretch>
        </p:blipFill>
        <p:spPr>
          <a:xfrm>
            <a:off x="10123136" y="2170178"/>
            <a:ext cx="2068864" cy="4099993"/>
          </a:xfrm>
          <a:prstGeom prst="rect">
            <a:avLst/>
          </a:prstGeom>
        </p:spPr>
      </p:pic>
    </p:spTree>
    <p:extLst>
      <p:ext uri="{BB962C8B-B14F-4D97-AF65-F5344CB8AC3E}">
        <p14:creationId xmlns:p14="http://schemas.microsoft.com/office/powerpoint/2010/main" val="652334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2BEAF8-66C4-79E0-47BE-528DC4FFBB37}"/>
              </a:ext>
            </a:extLst>
          </p:cNvPr>
          <p:cNvSpPr>
            <a:spLocks noGrp="1"/>
          </p:cNvSpPr>
          <p:nvPr>
            <p:ph type="title"/>
          </p:nvPr>
        </p:nvSpPr>
        <p:spPr>
          <a:xfrm>
            <a:off x="3382392" y="124287"/>
            <a:ext cx="5264458" cy="1836785"/>
          </a:xfrm>
        </p:spPr>
        <p:txBody>
          <a:bodyPr>
            <a:normAutofit fontScale="90000"/>
          </a:bodyPr>
          <a:lstStyle/>
          <a:p>
            <a:pPr algn="ctr"/>
            <a:r>
              <a:rPr lang="en-US" dirty="0">
                <a:solidFill>
                  <a:srgbClr val="009999"/>
                </a:solidFill>
                <a:latin typeface="Modern Love" panose="04090805081005020601" pitchFamily="82" charset="0"/>
              </a:rPr>
              <a:t>What Do We Call This Reordering? </a:t>
            </a:r>
            <a:r>
              <a:rPr lang="en-US" sz="2100" dirty="0">
                <a:solidFill>
                  <a:srgbClr val="009999"/>
                </a:solidFill>
                <a:latin typeface="Modern Love" panose="04090805081005020601" pitchFamily="82" charset="0"/>
              </a:rPr>
              <a:t>(Since the Wisdom Pattern is “Order, Disorder, Reorder”)</a:t>
            </a:r>
          </a:p>
        </p:txBody>
      </p:sp>
      <p:pic>
        <p:nvPicPr>
          <p:cNvPr id="7" name="Picture 6" descr="A moon and the sun&#10;&#10;AI-generated content may be incorrect.">
            <a:extLst>
              <a:ext uri="{FF2B5EF4-FFF2-40B4-BE49-F238E27FC236}">
                <a16:creationId xmlns:a16="http://schemas.microsoft.com/office/drawing/2014/main" id="{CB85ED45-BC46-696E-286B-0A31CB44D1FF}"/>
              </a:ext>
            </a:extLst>
          </p:cNvPr>
          <p:cNvPicPr>
            <a:picLocks noChangeAspect="1"/>
          </p:cNvPicPr>
          <p:nvPr/>
        </p:nvPicPr>
        <p:blipFill>
          <a:blip r:embed="rId2">
            <a:extLst>
              <a:ext uri="{28A0092B-C50C-407E-A947-70E740481C1C}">
                <a14:useLocalDpi xmlns:a14="http://schemas.microsoft.com/office/drawing/2010/main" val="0"/>
              </a:ext>
            </a:extLst>
          </a:blip>
          <a:srcRect l="11848" r="4926"/>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92EF7907-E139-317B-36B8-D8E7523ABEE3}"/>
              </a:ext>
            </a:extLst>
          </p:cNvPr>
          <p:cNvSpPr>
            <a:spLocks noGrp="1"/>
          </p:cNvSpPr>
          <p:nvPr>
            <p:ph idx="1"/>
          </p:nvPr>
        </p:nvSpPr>
        <p:spPr>
          <a:xfrm>
            <a:off x="3520035" y="1893536"/>
            <a:ext cx="5126815" cy="4840177"/>
          </a:xfrm>
        </p:spPr>
        <p:txBody>
          <a:bodyPr>
            <a:normAutofit fontScale="92500"/>
          </a:bodyPr>
          <a:lstStyle/>
          <a:p>
            <a:pPr marL="0" indent="0">
              <a:buNone/>
            </a:pPr>
            <a:r>
              <a:rPr lang="en-US" sz="2000" b="1" dirty="0">
                <a:solidFill>
                  <a:srgbClr val="CC0099"/>
                </a:solidFill>
                <a:latin typeface="Garamond" panose="02020404030301010803" pitchFamily="18" charset="0"/>
              </a:rPr>
              <a:t>How do we refer to this </a:t>
            </a:r>
            <a:r>
              <a:rPr lang="en-US" sz="2000" b="1" u="sng" dirty="0">
                <a:solidFill>
                  <a:srgbClr val="00B050"/>
                </a:solidFill>
                <a:latin typeface="Garamond" panose="02020404030301010803" pitchFamily="18" charset="0"/>
              </a:rPr>
              <a:t>new understanding of Christianity and Religion?</a:t>
            </a:r>
          </a:p>
          <a:p>
            <a:pPr marL="0" indent="0">
              <a:buNone/>
            </a:pPr>
            <a:r>
              <a:rPr lang="en-US" sz="1500" b="1" dirty="0">
                <a:solidFill>
                  <a:srgbClr val="0066CC"/>
                </a:solidFill>
                <a:latin typeface="Garamond" panose="02020404030301010803" pitchFamily="18" charset="0"/>
              </a:rPr>
              <a:t>Mystic?</a:t>
            </a:r>
          </a:p>
          <a:p>
            <a:pPr marL="0" indent="0">
              <a:buNone/>
            </a:pPr>
            <a:r>
              <a:rPr lang="en-US" sz="1500" b="1" dirty="0">
                <a:solidFill>
                  <a:srgbClr val="0066CC"/>
                </a:solidFill>
                <a:latin typeface="Garamond" panose="02020404030301010803" pitchFamily="18" charset="0"/>
              </a:rPr>
              <a:t>Contemplative? Contemplative Christianity?</a:t>
            </a:r>
          </a:p>
          <a:p>
            <a:pPr marL="0" indent="0">
              <a:buNone/>
            </a:pPr>
            <a:r>
              <a:rPr lang="en-US" sz="1500" b="1" dirty="0">
                <a:solidFill>
                  <a:srgbClr val="0066CC"/>
                </a:solidFill>
                <a:latin typeface="Garamond" panose="02020404030301010803" pitchFamily="18" charset="0"/>
              </a:rPr>
              <a:t>Contemplative Transformation?</a:t>
            </a:r>
          </a:p>
          <a:p>
            <a:pPr marL="0" indent="0">
              <a:buNone/>
            </a:pPr>
            <a:r>
              <a:rPr lang="en-US" sz="1500" b="1" dirty="0">
                <a:solidFill>
                  <a:srgbClr val="0066CC"/>
                </a:solidFill>
                <a:latin typeface="Garamond" panose="02020404030301010803" pitchFamily="18" charset="0"/>
              </a:rPr>
              <a:t>Nondual Consciousness?</a:t>
            </a:r>
          </a:p>
          <a:p>
            <a:pPr marL="0" indent="0">
              <a:buNone/>
            </a:pPr>
            <a:r>
              <a:rPr lang="en-US" sz="1500" b="1" dirty="0">
                <a:solidFill>
                  <a:srgbClr val="0066CC"/>
                </a:solidFill>
                <a:latin typeface="Garamond" panose="02020404030301010803" pitchFamily="18" charset="0"/>
              </a:rPr>
              <a:t>Nondual Christianity? Are nondual and contemplative the same reorientation from “separate individualism and heaven”?</a:t>
            </a:r>
          </a:p>
          <a:p>
            <a:pPr marL="0" indent="0">
              <a:buNone/>
            </a:pPr>
            <a:r>
              <a:rPr lang="en-US" sz="1500" b="1" dirty="0">
                <a:solidFill>
                  <a:srgbClr val="0066CC"/>
                </a:solidFill>
                <a:latin typeface="Garamond" panose="02020404030301010803" pitchFamily="18" charset="0"/>
              </a:rPr>
              <a:t>Christ/God and the least of these are one?</a:t>
            </a:r>
          </a:p>
          <a:p>
            <a:pPr marL="0" indent="0">
              <a:buNone/>
            </a:pPr>
            <a:r>
              <a:rPr lang="en-US" sz="1600" i="1" dirty="0">
                <a:solidFill>
                  <a:srgbClr val="FF3300"/>
                </a:solidFill>
                <a:latin typeface="Garamond" panose="02020404030301010803" pitchFamily="18" charset="0"/>
              </a:rPr>
              <a:t>“In brief, reading (I might say, "devouring") this book, and hearing your insightful thoughts and reflections on Thomas Keating's work, has given me hope </a:t>
            </a:r>
            <a:r>
              <a:rPr lang="en-US" sz="1600" b="1" i="1" dirty="0">
                <a:solidFill>
                  <a:srgbClr val="FF3300"/>
                </a:solidFill>
                <a:latin typeface="Garamond" panose="02020404030301010803" pitchFamily="18" charset="0"/>
              </a:rPr>
              <a:t>that there may yet be a place for me within Christianity</a:t>
            </a:r>
            <a:r>
              <a:rPr lang="en-US" sz="1600" i="1" dirty="0">
                <a:solidFill>
                  <a:srgbClr val="FF3300"/>
                </a:solidFill>
                <a:latin typeface="Garamond" panose="02020404030301010803" pitchFamily="18" charset="0"/>
              </a:rPr>
              <a:t>. Truly, I was simply previously unaware of the existence of </a:t>
            </a:r>
            <a:r>
              <a:rPr lang="en-US" sz="1600" b="1" i="1" dirty="0">
                <a:solidFill>
                  <a:srgbClr val="FF3300"/>
                </a:solidFill>
                <a:latin typeface="Garamond" panose="02020404030301010803" pitchFamily="18" charset="0"/>
              </a:rPr>
              <a:t>Christian mysticism.</a:t>
            </a:r>
            <a:r>
              <a:rPr lang="en-US" sz="1600" i="1" dirty="0">
                <a:solidFill>
                  <a:srgbClr val="FF3300"/>
                </a:solidFill>
                <a:latin typeface="Garamond" panose="02020404030301010803" pitchFamily="18" charset="0"/>
              </a:rPr>
              <a:t> And, I feel moved to proceed to see how I might </a:t>
            </a:r>
            <a:r>
              <a:rPr lang="en-US" sz="1600" b="1" i="1" dirty="0">
                <a:solidFill>
                  <a:srgbClr val="FF3300"/>
                </a:solidFill>
                <a:latin typeface="Garamond" panose="02020404030301010803" pitchFamily="18" charset="0"/>
              </a:rPr>
              <a:t>enrich my spiritual life </a:t>
            </a:r>
            <a:r>
              <a:rPr lang="en-US" sz="1600" i="1" dirty="0">
                <a:solidFill>
                  <a:srgbClr val="FF3300"/>
                </a:solidFill>
                <a:latin typeface="Garamond" panose="02020404030301010803" pitchFamily="18" charset="0"/>
              </a:rPr>
              <a:t>by more fully exploring some of these thoughts and concepts; a </a:t>
            </a:r>
            <a:r>
              <a:rPr lang="en-US" sz="1600" b="1" i="1" dirty="0">
                <a:solidFill>
                  <a:srgbClr val="FF3300"/>
                </a:solidFill>
                <a:latin typeface="Garamond" panose="02020404030301010803" pitchFamily="18" charset="0"/>
              </a:rPr>
              <a:t>more embracing</a:t>
            </a:r>
            <a:r>
              <a:rPr lang="en-US" sz="1600" i="1" dirty="0">
                <a:solidFill>
                  <a:srgbClr val="FF3300"/>
                </a:solidFill>
                <a:latin typeface="Garamond" panose="02020404030301010803" pitchFamily="18" charset="0"/>
              </a:rPr>
              <a:t>, </a:t>
            </a:r>
            <a:r>
              <a:rPr lang="en-US" sz="1600" b="1" i="1" dirty="0">
                <a:solidFill>
                  <a:srgbClr val="FF3300"/>
                </a:solidFill>
                <a:latin typeface="Garamond" panose="02020404030301010803" pitchFamily="18" charset="0"/>
              </a:rPr>
              <a:t>more transcendent experience</a:t>
            </a:r>
            <a:r>
              <a:rPr lang="en-US" sz="1600" i="1" dirty="0">
                <a:solidFill>
                  <a:srgbClr val="FF3300"/>
                </a:solidFill>
                <a:latin typeface="Garamond" panose="02020404030301010803" pitchFamily="18" charset="0"/>
              </a:rPr>
              <a:t> within the traditions and forms of the Episcopal Church and of </a:t>
            </a:r>
            <a:r>
              <a:rPr lang="en-US" sz="1600" b="1" i="1" dirty="0">
                <a:solidFill>
                  <a:srgbClr val="FF3300"/>
                </a:solidFill>
                <a:latin typeface="Garamond" panose="02020404030301010803" pitchFamily="18" charset="0"/>
              </a:rPr>
              <a:t>Non-Dual Christianity</a:t>
            </a:r>
            <a:r>
              <a:rPr lang="en-US" sz="1600" i="1" dirty="0">
                <a:solidFill>
                  <a:srgbClr val="FF3300"/>
                </a:solidFill>
                <a:latin typeface="Garamond" panose="02020404030301010803" pitchFamily="18" charset="0"/>
              </a:rPr>
              <a:t>.” (from a parishioner in </a:t>
            </a:r>
            <a:r>
              <a:rPr lang="en-US" sz="1600" i="1" dirty="0" err="1">
                <a:solidFill>
                  <a:srgbClr val="FF3300"/>
                </a:solidFill>
                <a:latin typeface="Garamond" panose="02020404030301010803" pitchFamily="18" charset="0"/>
              </a:rPr>
              <a:t>Chatanooga</a:t>
            </a:r>
            <a:r>
              <a:rPr lang="en-US" sz="1600" i="1" dirty="0">
                <a:solidFill>
                  <a:srgbClr val="FF3300"/>
                </a:solidFill>
                <a:latin typeface="Garamond" panose="02020404030301010803" pitchFamily="18" charset="0"/>
              </a:rPr>
              <a:t>)</a:t>
            </a:r>
          </a:p>
          <a:p>
            <a:pPr marL="0" indent="0">
              <a:buNone/>
            </a:pPr>
            <a:endParaRPr lang="en-US" sz="1100" dirty="0">
              <a:solidFill>
                <a:schemeClr val="tx1">
                  <a:lumMod val="85000"/>
                  <a:lumOff val="15000"/>
                </a:schemeClr>
              </a:solidFill>
            </a:endParaRPr>
          </a:p>
        </p:txBody>
      </p:sp>
      <p:pic>
        <p:nvPicPr>
          <p:cNvPr id="5" name="Picture 4" descr="A book cover with a lake and trees&#10;&#10;AI-generated content may be incorrect.">
            <a:extLst>
              <a:ext uri="{FF2B5EF4-FFF2-40B4-BE49-F238E27FC236}">
                <a16:creationId xmlns:a16="http://schemas.microsoft.com/office/drawing/2014/main" id="{70C9F765-F502-C6AB-1F6E-02904FB23B4A}"/>
              </a:ext>
            </a:extLst>
          </p:cNvPr>
          <p:cNvPicPr>
            <a:picLocks noChangeAspect="1"/>
          </p:cNvPicPr>
          <p:nvPr/>
        </p:nvPicPr>
        <p:blipFill>
          <a:blip r:embed="rId3">
            <a:extLst>
              <a:ext uri="{28A0092B-C50C-407E-A947-70E740481C1C}">
                <a14:useLocalDpi xmlns:a14="http://schemas.microsoft.com/office/drawing/2010/main" val="0"/>
              </a:ext>
            </a:extLst>
          </a:blip>
          <a:srcRect l="13929" r="1813"/>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pic>
        <p:nvPicPr>
          <p:cNvPr id="4" name="Picture 3">
            <a:extLst>
              <a:ext uri="{FF2B5EF4-FFF2-40B4-BE49-F238E27FC236}">
                <a16:creationId xmlns:a16="http://schemas.microsoft.com/office/drawing/2014/main" id="{5373A2F2-01EA-8314-C785-7BA592858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3717" y="6101443"/>
            <a:ext cx="884883" cy="756557"/>
          </a:xfrm>
          <a:prstGeom prst="rect">
            <a:avLst/>
          </a:prstGeom>
        </p:spPr>
      </p:pic>
    </p:spTree>
    <p:extLst>
      <p:ext uri="{BB962C8B-B14F-4D97-AF65-F5344CB8AC3E}">
        <p14:creationId xmlns:p14="http://schemas.microsoft.com/office/powerpoint/2010/main" val="3962800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CE6A-5E8C-DAE1-45F4-927F114EB6B6}"/>
              </a:ext>
            </a:extLst>
          </p:cNvPr>
          <p:cNvSpPr>
            <a:spLocks noGrp="1"/>
          </p:cNvSpPr>
          <p:nvPr>
            <p:ph type="title"/>
          </p:nvPr>
        </p:nvSpPr>
        <p:spPr>
          <a:xfrm>
            <a:off x="364142" y="186117"/>
            <a:ext cx="11603978" cy="1496373"/>
          </a:xfrm>
        </p:spPr>
        <p:txBody>
          <a:bodyPr anchor="b">
            <a:normAutofit/>
          </a:bodyPr>
          <a:lstStyle/>
          <a:p>
            <a:r>
              <a:rPr lang="en-US" sz="3200" dirty="0">
                <a:solidFill>
                  <a:srgbClr val="990033"/>
                </a:solidFill>
                <a:latin typeface="Modern Love" panose="04090805081005020601" pitchFamily="82" charset="0"/>
              </a:rPr>
              <a:t>Richard Rohr’s Seeing Paul’s Letters as Written from the Consciousness of Mysticism. Transformed from dualistic to nondual thinking.</a:t>
            </a:r>
          </a:p>
        </p:txBody>
      </p:sp>
      <p:sp>
        <p:nvSpPr>
          <p:cNvPr id="11" name="Content Placeholder 10">
            <a:extLst>
              <a:ext uri="{FF2B5EF4-FFF2-40B4-BE49-F238E27FC236}">
                <a16:creationId xmlns:a16="http://schemas.microsoft.com/office/drawing/2014/main" id="{15AC950A-70B1-8180-7974-FE5DAD771D10}"/>
              </a:ext>
            </a:extLst>
          </p:cNvPr>
          <p:cNvSpPr>
            <a:spLocks noGrp="1"/>
          </p:cNvSpPr>
          <p:nvPr>
            <p:ph idx="1"/>
          </p:nvPr>
        </p:nvSpPr>
        <p:spPr>
          <a:xfrm>
            <a:off x="121381" y="1682489"/>
            <a:ext cx="9045153" cy="4989393"/>
          </a:xfrm>
        </p:spPr>
        <p:txBody>
          <a:bodyPr anchor="t">
            <a:normAutofit fontScale="25000" lnSpcReduction="20000"/>
          </a:bodyPr>
          <a:lstStyle/>
          <a:p>
            <a:pPr marL="0" indent="0">
              <a:buNone/>
            </a:pPr>
            <a:r>
              <a:rPr lang="en-US" sz="6400" dirty="0">
                <a:latin typeface="Garamond" panose="02020404030301010803" pitchFamily="18" charset="0"/>
              </a:rPr>
              <a:t>Paul is probably one of the most misunderstood and disliked teachers in Christianity. I think this is largely because </a:t>
            </a:r>
            <a:r>
              <a:rPr lang="en-US" sz="6400" dirty="0">
                <a:solidFill>
                  <a:srgbClr val="990033"/>
                </a:solidFill>
                <a:latin typeface="Garamond" panose="02020404030301010803" pitchFamily="18" charset="0"/>
              </a:rPr>
              <a:t>we have tried to understand a nondual mystic with our simplistic, dualistic minds.  </a:t>
            </a:r>
          </a:p>
          <a:p>
            <a:pPr marL="0" indent="0">
              <a:buNone/>
            </a:pPr>
            <a:r>
              <a:rPr lang="en-US" sz="6400" dirty="0">
                <a:latin typeface="Garamond" panose="02020404030301010803" pitchFamily="18" charset="0"/>
              </a:rPr>
              <a:t>The Christ whom Paul met was not identical to the historical Jesus; it was </a:t>
            </a:r>
            <a:r>
              <a:rPr lang="en-US" sz="6400" dirty="0">
                <a:solidFill>
                  <a:srgbClr val="990033"/>
                </a:solidFill>
                <a:latin typeface="Garamond" panose="02020404030301010803" pitchFamily="18" charset="0"/>
              </a:rPr>
              <a:t>the risen Christ, the Christ who remains with us now as the Universal Christ. </a:t>
            </a:r>
          </a:p>
          <a:p>
            <a:pPr marL="0" indent="0">
              <a:buNone/>
            </a:pPr>
            <a:r>
              <a:rPr lang="en-US" sz="6400" dirty="0">
                <a:latin typeface="Garamond" panose="02020404030301010803" pitchFamily="18" charset="0"/>
              </a:rPr>
              <a:t>In Galatians, Paul describes his p</a:t>
            </a:r>
            <a:r>
              <a:rPr lang="en-US" sz="6400" dirty="0">
                <a:solidFill>
                  <a:srgbClr val="990033"/>
                </a:solidFill>
                <a:latin typeface="Garamond" panose="02020404030301010803" pitchFamily="18" charset="0"/>
              </a:rPr>
              <a:t>re-conversion life as an orthodox Jew, a Pharisee with status in the Judean governmental board called the Sanhedrin</a:t>
            </a:r>
            <a:r>
              <a:rPr lang="en-US" sz="6400" dirty="0">
                <a:latin typeface="Garamond" panose="02020404030301010803" pitchFamily="18" charset="0"/>
              </a:rPr>
              <a:t>. The temple police delegated him to go out and squelch this new sect of Judaism called “The Way”—not yet named Christianity. Saul (Paul’s Hebrew name) was breathing threats to slaughter Jesus’ disciples (see Acts 9:1–2). He says, “I tried to destroy it. And </a:t>
            </a:r>
            <a:r>
              <a:rPr lang="en-US" sz="6400" dirty="0">
                <a:solidFill>
                  <a:srgbClr val="990033"/>
                </a:solidFill>
                <a:latin typeface="Garamond" panose="02020404030301010803" pitchFamily="18" charset="0"/>
              </a:rPr>
              <a:t>I advanced beyond my contemporaries in my own nation. I was more exceedingly zealous for the traditions of my fathers than anybody else” (Galatians 1:13–14). At that point, Paul was </a:t>
            </a:r>
            <a:r>
              <a:rPr lang="en-US" sz="8000" b="1" i="1" dirty="0">
                <a:solidFill>
                  <a:srgbClr val="CC00FF"/>
                </a:solidFill>
                <a:latin typeface="Garamond" panose="02020404030301010803" pitchFamily="18" charset="0"/>
              </a:rPr>
              <a:t>a dualistic thinker, dividing the world into entirely good and entirely bad people.</a:t>
            </a:r>
            <a:r>
              <a:rPr lang="en-US" sz="6400" b="1" i="1" dirty="0">
                <a:solidFill>
                  <a:srgbClr val="990033"/>
                </a:solidFill>
                <a:latin typeface="Garamond" panose="02020404030301010803" pitchFamily="18" charset="0"/>
              </a:rPr>
              <a:t> (JEB emphasis)</a:t>
            </a:r>
          </a:p>
          <a:p>
            <a:pPr marL="0" indent="0">
              <a:buNone/>
            </a:pPr>
            <a:r>
              <a:rPr lang="en-US" sz="6400" dirty="0">
                <a:latin typeface="Garamond" panose="02020404030301010803" pitchFamily="18" charset="0"/>
              </a:rPr>
              <a:t>The Acts account of Paul’s conversion continues: “Suddenly, while traveling to Damascus, just before he reached the city, there came </a:t>
            </a:r>
            <a:r>
              <a:rPr lang="en-US" sz="6400" dirty="0">
                <a:solidFill>
                  <a:srgbClr val="990033"/>
                </a:solidFill>
                <a:latin typeface="Garamond" panose="02020404030301010803" pitchFamily="18" charset="0"/>
              </a:rPr>
              <a:t>a light </a:t>
            </a:r>
            <a:r>
              <a:rPr lang="en-US" sz="6400" b="1" dirty="0">
                <a:solidFill>
                  <a:srgbClr val="3366FF"/>
                </a:solidFill>
                <a:latin typeface="Garamond" panose="02020404030301010803" pitchFamily="18" charset="0"/>
              </a:rPr>
              <a:t>(JEB: Beloved Energy Light) </a:t>
            </a:r>
            <a:r>
              <a:rPr lang="en-US" sz="6400" dirty="0">
                <a:solidFill>
                  <a:srgbClr val="990033"/>
                </a:solidFill>
                <a:latin typeface="Garamond" panose="02020404030301010803" pitchFamily="18" charset="0"/>
              </a:rPr>
              <a:t>from heaven all around him</a:t>
            </a:r>
            <a:r>
              <a:rPr lang="en-US" sz="6400" dirty="0">
                <a:latin typeface="Garamond" panose="02020404030301010803" pitchFamily="18" charset="0"/>
              </a:rPr>
              <a:t>. He fell to the ground, and he heard a voice saying, ‘Saul, Saul, why are you persecuting me?’ He asked, ‘Who are you, Lord?’ The voice answered, ‘I am Jesus, whom you are persecuting’” (Acts 9:3–5). </a:t>
            </a:r>
          </a:p>
          <a:p>
            <a:pPr marL="0" indent="0">
              <a:buNone/>
            </a:pPr>
            <a:r>
              <a:rPr lang="en-US" sz="6400" dirty="0">
                <a:latin typeface="Garamond" panose="02020404030301010803" pitchFamily="18" charset="0"/>
              </a:rPr>
              <a:t>Paul must have wondered: “Why does he say ‘persecuting </a:t>
            </a:r>
            <a:r>
              <a:rPr lang="en-US" sz="6400" i="1" dirty="0">
                <a:latin typeface="Garamond" panose="02020404030301010803" pitchFamily="18" charset="0"/>
              </a:rPr>
              <a:t>me</a:t>
            </a:r>
            <a:r>
              <a:rPr lang="en-US" sz="6400" dirty="0">
                <a:latin typeface="Garamond" panose="02020404030301010803" pitchFamily="18" charset="0"/>
              </a:rPr>
              <a:t>’ when I’m persecuting these other people?” This choice of words is pivotal. Paul gradually comes to his understanding of </a:t>
            </a:r>
            <a:r>
              <a:rPr lang="en-US" sz="6400" b="1" dirty="0">
                <a:solidFill>
                  <a:srgbClr val="990033"/>
                </a:solidFill>
                <a:latin typeface="Garamond" panose="02020404030301010803" pitchFamily="18" charset="0"/>
              </a:rPr>
              <a:t>the Body of Christ </a:t>
            </a:r>
            <a:r>
              <a:rPr lang="en-US" sz="6400" dirty="0">
                <a:latin typeface="Garamond" panose="02020404030301010803" pitchFamily="18" charset="0"/>
              </a:rPr>
              <a:t>(1 Corinthians 12:12–13) </a:t>
            </a:r>
            <a:r>
              <a:rPr lang="en-US" sz="6400" b="1" dirty="0">
                <a:solidFill>
                  <a:srgbClr val="990033"/>
                </a:solidFill>
                <a:latin typeface="Garamond" panose="02020404030301010803" pitchFamily="18" charset="0"/>
              </a:rPr>
              <a:t>as an organic, ontological union between Christ and those whom Christ loves—which Paul eventually realizes is everyone and every thing. </a:t>
            </a:r>
            <a:r>
              <a:rPr lang="en-US" sz="6400" dirty="0">
                <a:latin typeface="Garamond" panose="02020404030301010803" pitchFamily="18" charset="0"/>
              </a:rPr>
              <a:t>This is why Paul becomes “the apostle to the nations” (or “gentiles”). (</a:t>
            </a:r>
            <a:r>
              <a:rPr lang="en-US" sz="6400" b="1" dirty="0">
                <a:solidFill>
                  <a:srgbClr val="3366FF"/>
                </a:solidFill>
                <a:latin typeface="Garamond" panose="02020404030301010803" pitchFamily="18" charset="0"/>
              </a:rPr>
              <a:t>JEB: Keating and Merton: God IS everyone and everything. Barbara Brown Taylor’s </a:t>
            </a:r>
            <a:r>
              <a:rPr lang="en-US" sz="6400" b="1" i="1" dirty="0">
                <a:solidFill>
                  <a:srgbClr val="3366FF"/>
                </a:solidFill>
                <a:latin typeface="Garamond" panose="02020404030301010803" pitchFamily="18" charset="0"/>
              </a:rPr>
              <a:t>Luminous Web</a:t>
            </a:r>
            <a:r>
              <a:rPr lang="en-US" sz="6400" dirty="0">
                <a:latin typeface="Garamond" panose="02020404030301010803" pitchFamily="18" charset="0"/>
              </a:rPr>
              <a:t>)</a:t>
            </a:r>
          </a:p>
          <a:p>
            <a:pPr marL="0" indent="0">
              <a:buNone/>
            </a:pPr>
            <a:r>
              <a:rPr lang="en-US" sz="6400" b="1" dirty="0">
                <a:solidFill>
                  <a:srgbClr val="990033"/>
                </a:solidFill>
                <a:latin typeface="Garamond" panose="02020404030301010803" pitchFamily="18" charset="0"/>
              </a:rPr>
              <a:t>This enlightening experience taught Paul nondual consciousness, the same mystical mind that allowed Jesus to say things like “Whatever you do to these least ones, you do to me” </a:t>
            </a:r>
            <a:r>
              <a:rPr lang="en-US" sz="6400" dirty="0">
                <a:latin typeface="Garamond" panose="02020404030301010803" pitchFamily="18" charset="0"/>
              </a:rPr>
              <a:t>(Matthew 25:40). </a:t>
            </a:r>
          </a:p>
          <a:p>
            <a:pPr marL="0" indent="0">
              <a:buNone/>
            </a:pPr>
            <a:r>
              <a:rPr lang="en-US" sz="4800" dirty="0">
                <a:latin typeface="Garamond" panose="02020404030301010803" pitchFamily="18" charset="0"/>
              </a:rPr>
              <a:t>Richard Rohr's Daily Meditations, “Paul: A Christ Mystic,” Sunday, August 10, 2025</a:t>
            </a:r>
          </a:p>
          <a:p>
            <a:pPr marL="0" indent="0">
              <a:buNone/>
            </a:pPr>
            <a:endParaRPr lang="en-US" sz="2000" dirty="0"/>
          </a:p>
        </p:txBody>
      </p:sp>
      <p:pic>
        <p:nvPicPr>
          <p:cNvPr id="7" name="Picture 6" descr="A painting of a person holding a paper&#10;&#10;AI-generated content may be incorrect.">
            <a:extLst>
              <a:ext uri="{FF2B5EF4-FFF2-40B4-BE49-F238E27FC236}">
                <a16:creationId xmlns:a16="http://schemas.microsoft.com/office/drawing/2014/main" id="{18A06909-B4C1-C2A6-9CA7-112D42ECE5E3}"/>
              </a:ext>
            </a:extLst>
          </p:cNvPr>
          <p:cNvPicPr>
            <a:picLocks noChangeAspect="1"/>
          </p:cNvPicPr>
          <p:nvPr/>
        </p:nvPicPr>
        <p:blipFill>
          <a:blip r:embed="rId2">
            <a:extLst>
              <a:ext uri="{28A0092B-C50C-407E-A947-70E740481C1C}">
                <a14:useLocalDpi xmlns:a14="http://schemas.microsoft.com/office/drawing/2010/main" val="0"/>
              </a:ext>
            </a:extLst>
          </a:blip>
          <a:srcRect r="-2" b="19488"/>
          <a:stretch>
            <a:fillRect/>
          </a:stretch>
        </p:blipFill>
        <p:spPr>
          <a:xfrm>
            <a:off x="9268466" y="1754534"/>
            <a:ext cx="2424408" cy="2968669"/>
          </a:xfrm>
          <a:prstGeom prst="rect">
            <a:avLst/>
          </a:prstGeom>
        </p:spPr>
      </p:pic>
      <p:pic>
        <p:nvPicPr>
          <p:cNvPr id="5" name="Content Placeholder 4" descr="A person with a black and white text&#10;&#10;AI-generated content may be incorrect.">
            <a:extLst>
              <a:ext uri="{FF2B5EF4-FFF2-40B4-BE49-F238E27FC236}">
                <a16:creationId xmlns:a16="http://schemas.microsoft.com/office/drawing/2014/main" id="{111E4687-A05F-FFFF-EBDB-39BB1D914C5B}"/>
              </a:ext>
            </a:extLst>
          </p:cNvPr>
          <p:cNvPicPr>
            <a:picLocks noChangeAspect="1"/>
          </p:cNvPicPr>
          <p:nvPr/>
        </p:nvPicPr>
        <p:blipFill>
          <a:blip r:embed="rId3">
            <a:extLst>
              <a:ext uri="{28A0092B-C50C-407E-A947-70E740481C1C}">
                <a14:useLocalDpi xmlns:a14="http://schemas.microsoft.com/office/drawing/2010/main" val="0"/>
              </a:ext>
            </a:extLst>
          </a:blip>
          <a:srcRect t="5733" b="28954"/>
          <a:stretch>
            <a:fillRect/>
          </a:stretch>
        </p:blipFill>
        <p:spPr>
          <a:xfrm>
            <a:off x="9424539" y="5042417"/>
            <a:ext cx="2456921" cy="1496372"/>
          </a:xfrm>
          <a:prstGeom prst="rect">
            <a:avLst/>
          </a:prstGeom>
        </p:spPr>
      </p:pic>
      <p:grpSp>
        <p:nvGrpSpPr>
          <p:cNvPr id="30" name="Group 29">
            <a:extLst>
              <a:ext uri="{FF2B5EF4-FFF2-40B4-BE49-F238E27FC236}">
                <a16:creationId xmlns:a16="http://schemas.microsoft.com/office/drawing/2014/main" id="{AD0C1AE9-D8C2-E885-B89B-037A69B0E9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8688506" y="3353096"/>
            <a:ext cx="6886450" cy="123364"/>
            <a:chOff x="1" y="6737460"/>
            <a:chExt cx="12192000" cy="123364"/>
          </a:xfrm>
        </p:grpSpPr>
        <p:sp>
          <p:nvSpPr>
            <p:cNvPr id="31" name="Rectangle 30">
              <a:extLst>
                <a:ext uri="{FF2B5EF4-FFF2-40B4-BE49-F238E27FC236}">
                  <a16:creationId xmlns:a16="http://schemas.microsoft.com/office/drawing/2014/main" id="{47EAD615-E63A-F20D-91BA-7765F02C7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0AB335E-7C02-B00F-9AFE-AB859E1AE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3000">
                  <a:schemeClr val="accent5">
                    <a:alpha val="0"/>
                  </a:schemeClr>
                </a:gs>
                <a:gs pos="100000">
                  <a:schemeClr val="accent5">
                    <a:lumMod val="60000"/>
                    <a:lumOff val="40000"/>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203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64375D-8B7B-3C62-11BA-0056E1C3DC61}"/>
              </a:ext>
            </a:extLst>
          </p:cNvPr>
          <p:cNvSpPr>
            <a:spLocks noGrp="1"/>
          </p:cNvSpPr>
          <p:nvPr>
            <p:ph type="title"/>
          </p:nvPr>
        </p:nvSpPr>
        <p:spPr>
          <a:xfrm>
            <a:off x="210393" y="100008"/>
            <a:ext cx="6684019" cy="2070010"/>
          </a:xfrm>
        </p:spPr>
        <p:txBody>
          <a:bodyPr anchor="b">
            <a:normAutofit/>
          </a:bodyPr>
          <a:lstStyle/>
          <a:p>
            <a:r>
              <a:rPr lang="en-US" sz="4000" dirty="0">
                <a:solidFill>
                  <a:srgbClr val="0066CC"/>
                </a:solidFill>
                <a:latin typeface="Modern Love" panose="04090805081005020601" pitchFamily="82" charset="0"/>
              </a:rPr>
              <a:t>A Changing Understanding of Prayer. </a:t>
            </a:r>
            <a:br>
              <a:rPr lang="en-US" sz="2800" dirty="0">
                <a:solidFill>
                  <a:srgbClr val="0066CC"/>
                </a:solidFill>
                <a:latin typeface="Modern Love" panose="04090805081005020601" pitchFamily="82" charset="0"/>
              </a:rPr>
            </a:br>
            <a:r>
              <a:rPr lang="en-US" sz="2400" dirty="0">
                <a:solidFill>
                  <a:srgbClr val="009999"/>
                </a:solidFill>
                <a:latin typeface="Modern Love" panose="04090805081005020601" pitchFamily="82" charset="0"/>
              </a:rPr>
              <a:t>Prayer as “consent,” “assignment” with a different vibration (Teilhard’s </a:t>
            </a:r>
            <a:r>
              <a:rPr lang="en-US" sz="2400" i="1" dirty="0">
                <a:solidFill>
                  <a:srgbClr val="009999"/>
                </a:solidFill>
                <a:latin typeface="Modern Love" panose="04090805081005020601" pitchFamily="82" charset="0"/>
              </a:rPr>
              <a:t>Divine Milieu</a:t>
            </a:r>
            <a:r>
              <a:rPr lang="en-US" sz="2400" dirty="0">
                <a:solidFill>
                  <a:srgbClr val="009999"/>
                </a:solidFill>
                <a:latin typeface="Modern Love" panose="04090805081005020601" pitchFamily="82" charset="0"/>
              </a:rPr>
              <a:t>)</a:t>
            </a:r>
          </a:p>
        </p:txBody>
      </p:sp>
      <p:sp>
        <p:nvSpPr>
          <p:cNvPr id="3" name="Content Placeholder 2">
            <a:extLst>
              <a:ext uri="{FF2B5EF4-FFF2-40B4-BE49-F238E27FC236}">
                <a16:creationId xmlns:a16="http://schemas.microsoft.com/office/drawing/2014/main" id="{374CEB9A-A402-70FF-0DA5-C7AF9002F5AF}"/>
              </a:ext>
            </a:extLst>
          </p:cNvPr>
          <p:cNvSpPr>
            <a:spLocks noGrp="1"/>
          </p:cNvSpPr>
          <p:nvPr>
            <p:ph idx="1"/>
          </p:nvPr>
        </p:nvSpPr>
        <p:spPr>
          <a:xfrm>
            <a:off x="331772" y="2170019"/>
            <a:ext cx="6897079" cy="4186388"/>
          </a:xfrm>
        </p:spPr>
        <p:txBody>
          <a:bodyPr>
            <a:normAutofit fontScale="55000" lnSpcReduction="20000"/>
          </a:bodyPr>
          <a:lstStyle/>
          <a:p>
            <a:pPr marL="0" indent="0">
              <a:buNone/>
            </a:pPr>
            <a:r>
              <a:rPr lang="en-US" sz="2900" dirty="0">
                <a:solidFill>
                  <a:srgbClr val="0066CC"/>
                </a:solidFill>
                <a:latin typeface="Garamond" panose="02020404030301010803" pitchFamily="18" charset="0"/>
              </a:rPr>
              <a:t>Prayer as not asking God to do something. “Listening” for God changing you. A Changed Consciousness that is bio-chemically-electrically magnetically experienced, enabling Consent to God’s Healing, Promissory, “Here Am I Send Me” vibration.</a:t>
            </a:r>
          </a:p>
          <a:p>
            <a:pPr marL="0" indent="0">
              <a:buNone/>
            </a:pPr>
            <a:endParaRPr lang="en-US" sz="2400" dirty="0">
              <a:latin typeface="Garamond" panose="02020404030301010803" pitchFamily="18" charset="0"/>
            </a:endParaRPr>
          </a:p>
          <a:p>
            <a:pPr marL="0" indent="0">
              <a:lnSpc>
                <a:spcPct val="100000"/>
              </a:lnSpc>
              <a:spcBef>
                <a:spcPts val="0"/>
              </a:spcBef>
              <a:buNone/>
            </a:pPr>
            <a:r>
              <a:rPr lang="en-US" sz="2900" dirty="0">
                <a:latin typeface="Garamond" panose="02020404030301010803" pitchFamily="18" charset="0"/>
              </a:rPr>
              <a:t>Jesus, be also the Savior of human unity.</a:t>
            </a:r>
          </a:p>
          <a:p>
            <a:pPr marL="0" indent="0">
              <a:lnSpc>
                <a:spcPct val="100000"/>
              </a:lnSpc>
              <a:spcBef>
                <a:spcPts val="0"/>
              </a:spcBef>
              <a:buNone/>
            </a:pPr>
            <a:r>
              <a:rPr lang="en-US" sz="2900" dirty="0">
                <a:latin typeface="Garamond" panose="02020404030301010803" pitchFamily="18" charset="0"/>
              </a:rPr>
              <a:t>Compel us to discard our pettiness and venture forth,</a:t>
            </a:r>
          </a:p>
          <a:p>
            <a:pPr marL="0" indent="0">
              <a:lnSpc>
                <a:spcPct val="100000"/>
              </a:lnSpc>
              <a:spcBef>
                <a:spcPts val="0"/>
              </a:spcBef>
              <a:buNone/>
            </a:pPr>
            <a:r>
              <a:rPr lang="en-US" sz="2900" dirty="0">
                <a:latin typeface="Garamond" panose="02020404030301010803" pitchFamily="18" charset="0"/>
              </a:rPr>
              <a:t>Resting upon you, into the uncharted ocean of charity,</a:t>
            </a:r>
          </a:p>
          <a:p>
            <a:pPr marL="0" indent="0">
              <a:lnSpc>
                <a:spcPct val="100000"/>
              </a:lnSpc>
              <a:spcBef>
                <a:spcPts val="0"/>
              </a:spcBef>
              <a:buNone/>
            </a:pPr>
            <a:r>
              <a:rPr lang="en-US" sz="2200" dirty="0">
                <a:latin typeface="Garamond" panose="02020404030301010803" pitchFamily="18" charset="0"/>
              </a:rPr>
              <a:t>Teilhard, </a:t>
            </a:r>
            <a:r>
              <a:rPr lang="en-US" sz="2200" i="1" dirty="0">
                <a:latin typeface="Garamond" panose="02020404030301010803" pitchFamily="18" charset="0"/>
              </a:rPr>
              <a:t>Divine Milieu</a:t>
            </a:r>
            <a:r>
              <a:rPr lang="en-US" sz="2200" dirty="0">
                <a:latin typeface="Garamond" panose="02020404030301010803" pitchFamily="18" charset="0"/>
              </a:rPr>
              <a:t>, 146, </a:t>
            </a:r>
            <a:r>
              <a:rPr lang="en-US" sz="2200" i="1" dirty="0">
                <a:latin typeface="Garamond" panose="02020404030301010803" pitchFamily="18" charset="0"/>
              </a:rPr>
              <a:t>Hours</a:t>
            </a:r>
            <a:r>
              <a:rPr lang="en-US" sz="2200" dirty="0">
                <a:latin typeface="Garamond" panose="02020404030301010803" pitchFamily="18" charset="0"/>
              </a:rPr>
              <a:t>, 54</a:t>
            </a:r>
          </a:p>
          <a:p>
            <a:pPr marL="0" indent="0">
              <a:lnSpc>
                <a:spcPct val="100000"/>
              </a:lnSpc>
              <a:spcBef>
                <a:spcPts val="0"/>
              </a:spcBef>
              <a:buNone/>
            </a:pPr>
            <a:endParaRPr lang="en-US" sz="1400" dirty="0">
              <a:latin typeface="Garamond" panose="02020404030301010803" pitchFamily="18" charset="0"/>
            </a:endParaRPr>
          </a:p>
          <a:p>
            <a:pPr marL="0" indent="0">
              <a:lnSpc>
                <a:spcPct val="100000"/>
              </a:lnSpc>
              <a:spcBef>
                <a:spcPts val="0"/>
              </a:spcBef>
              <a:buNone/>
            </a:pPr>
            <a:r>
              <a:rPr lang="en-US" sz="2900" dirty="0">
                <a:latin typeface="Garamond" panose="02020404030301010803" pitchFamily="18" charset="0"/>
              </a:rPr>
              <a:t>God is not a thing.</a:t>
            </a:r>
          </a:p>
          <a:p>
            <a:pPr marL="0" indent="0">
              <a:lnSpc>
                <a:spcPct val="100000"/>
              </a:lnSpc>
              <a:spcBef>
                <a:spcPts val="0"/>
              </a:spcBef>
              <a:buNone/>
            </a:pPr>
            <a:r>
              <a:rPr lang="en-US" sz="2900" dirty="0">
                <a:latin typeface="Garamond" panose="02020404030301010803" pitchFamily="18" charset="0"/>
              </a:rPr>
              <a:t>For us God is eternal discovery and eternal growth.</a:t>
            </a:r>
          </a:p>
          <a:p>
            <a:pPr marL="0" indent="0">
              <a:lnSpc>
                <a:spcPct val="100000"/>
              </a:lnSpc>
              <a:spcBef>
                <a:spcPts val="0"/>
              </a:spcBef>
              <a:buNone/>
            </a:pPr>
            <a:r>
              <a:rPr lang="en-US" sz="2900" dirty="0">
                <a:latin typeface="Garamond" panose="02020404030301010803" pitchFamily="18" charset="0"/>
              </a:rPr>
              <a:t>The one point at which the divine milieu may be born,</a:t>
            </a:r>
          </a:p>
          <a:p>
            <a:pPr marL="0" indent="0">
              <a:lnSpc>
                <a:spcPct val="100000"/>
              </a:lnSpc>
              <a:spcBef>
                <a:spcPts val="0"/>
              </a:spcBef>
              <a:buNone/>
            </a:pPr>
            <a:r>
              <a:rPr lang="en-US" sz="2900" dirty="0">
                <a:latin typeface="Garamond" panose="02020404030301010803" pitchFamily="18" charset="0"/>
              </a:rPr>
              <a:t>for each of us , at any moment</a:t>
            </a:r>
          </a:p>
          <a:p>
            <a:pPr marL="0" indent="0">
              <a:lnSpc>
                <a:spcPct val="100000"/>
              </a:lnSpc>
              <a:spcBef>
                <a:spcPts val="0"/>
              </a:spcBef>
              <a:buNone/>
            </a:pPr>
            <a:r>
              <a:rPr lang="en-US" sz="2900" dirty="0">
                <a:latin typeface="Garamond" panose="02020404030301010803" pitchFamily="18" charset="0"/>
              </a:rPr>
              <a:t>is not a fixed point in the universe,</a:t>
            </a:r>
          </a:p>
          <a:p>
            <a:pPr marL="0" indent="0">
              <a:lnSpc>
                <a:spcPct val="100000"/>
              </a:lnSpc>
              <a:spcBef>
                <a:spcPts val="0"/>
              </a:spcBef>
              <a:buNone/>
            </a:pPr>
            <a:r>
              <a:rPr lang="en-US" sz="2900" dirty="0">
                <a:latin typeface="Garamond" panose="02020404030301010803" pitchFamily="18" charset="0"/>
              </a:rPr>
              <a:t>but a moving center which we have to follow</a:t>
            </a:r>
          </a:p>
          <a:p>
            <a:pPr marL="0" indent="0">
              <a:lnSpc>
                <a:spcPct val="100000"/>
              </a:lnSpc>
              <a:spcBef>
                <a:spcPts val="0"/>
              </a:spcBef>
              <a:buNone/>
            </a:pPr>
            <a:r>
              <a:rPr lang="en-US" sz="2900" dirty="0">
                <a:latin typeface="Garamond" panose="02020404030301010803" pitchFamily="18" charset="0"/>
              </a:rPr>
              <a:t>like the Magi their star.</a:t>
            </a:r>
          </a:p>
          <a:p>
            <a:pPr marL="0" indent="0">
              <a:lnSpc>
                <a:spcPct val="100000"/>
              </a:lnSpc>
              <a:spcBef>
                <a:spcPts val="0"/>
              </a:spcBef>
              <a:buNone/>
            </a:pPr>
            <a:r>
              <a:rPr lang="en-US" sz="2900" dirty="0">
                <a:latin typeface="Garamond" panose="02020404030301010803" pitchFamily="18" charset="0"/>
              </a:rPr>
              <a:t>That star leads each of us differently, by a different path,</a:t>
            </a:r>
          </a:p>
          <a:p>
            <a:pPr marL="0" indent="0">
              <a:lnSpc>
                <a:spcPct val="100000"/>
              </a:lnSpc>
              <a:spcBef>
                <a:spcPts val="0"/>
              </a:spcBef>
              <a:buNone/>
            </a:pPr>
            <a:r>
              <a:rPr lang="en-US" sz="2900" dirty="0">
                <a:latin typeface="Garamond" panose="02020404030301010803" pitchFamily="18" charset="0"/>
              </a:rPr>
              <a:t>in accord with our vocation.</a:t>
            </a:r>
          </a:p>
          <a:p>
            <a:pPr marL="0" indent="0">
              <a:lnSpc>
                <a:spcPct val="100000"/>
              </a:lnSpc>
              <a:spcBef>
                <a:spcPts val="0"/>
              </a:spcBef>
              <a:buNone/>
            </a:pPr>
            <a:r>
              <a:rPr lang="en-US" sz="2900" dirty="0">
                <a:latin typeface="Garamond" panose="02020404030301010803" pitchFamily="18" charset="0"/>
              </a:rPr>
              <a:t>But all the paths which it indicates have this in common:</a:t>
            </a:r>
          </a:p>
          <a:p>
            <a:pPr marL="0" indent="0">
              <a:lnSpc>
                <a:spcPct val="100000"/>
              </a:lnSpc>
              <a:spcBef>
                <a:spcPts val="0"/>
              </a:spcBef>
              <a:buNone/>
            </a:pPr>
            <a:r>
              <a:rPr lang="en-US" sz="2900" dirty="0">
                <a:latin typeface="Garamond" panose="02020404030301010803" pitchFamily="18" charset="0"/>
              </a:rPr>
              <a:t>That they lead always upward. </a:t>
            </a:r>
          </a:p>
          <a:p>
            <a:pPr marL="0" indent="0">
              <a:lnSpc>
                <a:spcPct val="100000"/>
              </a:lnSpc>
              <a:spcBef>
                <a:spcPts val="0"/>
              </a:spcBef>
              <a:buNone/>
            </a:pPr>
            <a:r>
              <a:rPr lang="en-US" sz="2200" dirty="0">
                <a:latin typeface="Garamond" panose="02020404030301010803" pitchFamily="18" charset="0"/>
              </a:rPr>
              <a:t>Teilhard, </a:t>
            </a:r>
            <a:r>
              <a:rPr lang="en-US" sz="2200" i="1" dirty="0">
                <a:latin typeface="Garamond" panose="02020404030301010803" pitchFamily="18" charset="0"/>
              </a:rPr>
              <a:t>Divine Milieu</a:t>
            </a:r>
            <a:r>
              <a:rPr lang="en-US" sz="2200" dirty="0">
                <a:latin typeface="Garamond" panose="02020404030301010803" pitchFamily="18" charset="0"/>
              </a:rPr>
              <a:t>, 139; </a:t>
            </a:r>
            <a:r>
              <a:rPr lang="en-US" sz="2200" i="1" dirty="0">
                <a:latin typeface="Garamond" panose="02020404030301010803" pitchFamily="18" charset="0"/>
              </a:rPr>
              <a:t>Hours</a:t>
            </a:r>
            <a:r>
              <a:rPr lang="en-US" sz="2200" dirty="0">
                <a:latin typeface="Garamond" panose="02020404030301010803" pitchFamily="18" charset="0"/>
              </a:rPr>
              <a:t>, 124-125</a:t>
            </a:r>
          </a:p>
          <a:p>
            <a:pPr marL="0" indent="0">
              <a:lnSpc>
                <a:spcPct val="100000"/>
              </a:lnSpc>
              <a:spcBef>
                <a:spcPts val="0"/>
              </a:spcBef>
              <a:buNone/>
            </a:pPr>
            <a:endParaRPr lang="en-US" sz="1400" dirty="0">
              <a:latin typeface="Garamond" panose="02020404030301010803" pitchFamily="18" charset="0"/>
            </a:endParaRPr>
          </a:p>
          <a:p>
            <a:pPr marL="0" indent="0">
              <a:buNone/>
            </a:pPr>
            <a:endParaRPr lang="en-US" sz="2000" dirty="0">
              <a:latin typeface="Garamond" panose="02020404030301010803" pitchFamily="18" charset="0"/>
            </a:endParaRPr>
          </a:p>
        </p:txBody>
      </p:sp>
      <p:pic>
        <p:nvPicPr>
          <p:cNvPr id="5" name="Picture 4" descr="A book cover with a blue and white design&#10;&#10;AI-generated content may be incorrect.">
            <a:extLst>
              <a:ext uri="{FF2B5EF4-FFF2-40B4-BE49-F238E27FC236}">
                <a16:creationId xmlns:a16="http://schemas.microsoft.com/office/drawing/2014/main" id="{293BE36B-E89C-FF76-4D42-520DA9CA8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3620" y="48408"/>
            <a:ext cx="2670313" cy="4140020"/>
          </a:xfrm>
          <a:prstGeom prst="rect">
            <a:avLst/>
          </a:prstGeom>
        </p:spPr>
      </p:pic>
      <p:pic>
        <p:nvPicPr>
          <p:cNvPr id="9" name="Picture 8" descr="A book cover with a blue background&#10;&#10;AI-generated content may be incorrect.">
            <a:extLst>
              <a:ext uri="{FF2B5EF4-FFF2-40B4-BE49-F238E27FC236}">
                <a16:creationId xmlns:a16="http://schemas.microsoft.com/office/drawing/2014/main" id="{E2C67E9C-B186-9BDE-F5EB-26F786187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4047" y="100009"/>
            <a:ext cx="1987951" cy="3284986"/>
          </a:xfrm>
          <a:prstGeom prst="rect">
            <a:avLst/>
          </a:prstGeom>
        </p:spPr>
      </p:pic>
      <p:pic>
        <p:nvPicPr>
          <p:cNvPr id="7" name="Picture 6" descr="A person in a suit and tie&#10;&#10;AI-generated content may be incorrect.">
            <a:extLst>
              <a:ext uri="{FF2B5EF4-FFF2-40B4-BE49-F238E27FC236}">
                <a16:creationId xmlns:a16="http://schemas.microsoft.com/office/drawing/2014/main" id="{27EA2E9C-E2B3-F5D8-ABC9-97D3E5206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6347" y="3384995"/>
            <a:ext cx="2345767" cy="2731081"/>
          </a:xfrm>
          <a:prstGeom prst="rect">
            <a:avLst/>
          </a:prstGeom>
        </p:spPr>
      </p:pic>
      <p:sp>
        <p:nvSpPr>
          <p:cNvPr id="16" name="Rectangle 15">
            <a:extLst>
              <a:ext uri="{FF2B5EF4-FFF2-40B4-BE49-F238E27FC236}">
                <a16:creationId xmlns:a16="http://schemas.microsoft.com/office/drawing/2014/main" id="{FA169C72-4010-413C-A913-4BD6E2D12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58C3C99-2F64-46DC-9F81-BAA40930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lanet earth with the sun in the background&#10;&#10;AI-generated content may be incorrect.">
            <a:extLst>
              <a:ext uri="{FF2B5EF4-FFF2-40B4-BE49-F238E27FC236}">
                <a16:creationId xmlns:a16="http://schemas.microsoft.com/office/drawing/2014/main" id="{856B7168-D22B-CF7E-3426-CC436A335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8853" y="3429000"/>
            <a:ext cx="2617380" cy="2927406"/>
          </a:xfrm>
          <a:prstGeom prst="rect">
            <a:avLst/>
          </a:prstGeom>
        </p:spPr>
      </p:pic>
    </p:spTree>
    <p:extLst>
      <p:ext uri="{BB962C8B-B14F-4D97-AF65-F5344CB8AC3E}">
        <p14:creationId xmlns:p14="http://schemas.microsoft.com/office/powerpoint/2010/main" val="154889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43B6-5517-F858-6D0F-79A1B7DDA220}"/>
              </a:ext>
            </a:extLst>
          </p:cNvPr>
          <p:cNvSpPr>
            <a:spLocks noGrp="1"/>
          </p:cNvSpPr>
          <p:nvPr>
            <p:ph type="title"/>
          </p:nvPr>
        </p:nvSpPr>
        <p:spPr>
          <a:xfrm>
            <a:off x="161841" y="181401"/>
            <a:ext cx="11903383" cy="1534111"/>
          </a:xfrm>
        </p:spPr>
        <p:txBody>
          <a:bodyPr anchor="b">
            <a:normAutofit/>
          </a:bodyPr>
          <a:lstStyle/>
          <a:p>
            <a:r>
              <a:rPr lang="en-US" sz="3200" dirty="0">
                <a:solidFill>
                  <a:srgbClr val="6600CC"/>
                </a:solidFill>
                <a:latin typeface="Modern Love" panose="04090805081005020601" pitchFamily="82" charset="0"/>
              </a:rPr>
              <a:t>The Evolution of Centering Prayer: from personal spirituality to planetary assignment</a:t>
            </a:r>
            <a:br>
              <a:rPr lang="en-US" sz="3200" dirty="0">
                <a:latin typeface="Modern Love" panose="04090805081005020601" pitchFamily="82" charset="0"/>
              </a:rPr>
            </a:br>
            <a:endParaRPr lang="en-US" sz="3200" dirty="0"/>
          </a:p>
        </p:txBody>
      </p:sp>
      <p:pic>
        <p:nvPicPr>
          <p:cNvPr id="4" name="Picture 3" descr="A chart of energy levels&#10;&#10;AI-generated content may be incorrect.">
            <a:extLst>
              <a:ext uri="{FF2B5EF4-FFF2-40B4-BE49-F238E27FC236}">
                <a16:creationId xmlns:a16="http://schemas.microsoft.com/office/drawing/2014/main" id="{AA5DA9CC-0BEC-E37A-1C10-9C58ED5AA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57" y="1776631"/>
            <a:ext cx="4408730" cy="4899968"/>
          </a:xfrm>
          <a:prstGeom prst="rect">
            <a:avLst/>
          </a:prstGeom>
        </p:spPr>
      </p:pic>
      <p:sp>
        <p:nvSpPr>
          <p:cNvPr id="3" name="Content Placeholder 2">
            <a:extLst>
              <a:ext uri="{FF2B5EF4-FFF2-40B4-BE49-F238E27FC236}">
                <a16:creationId xmlns:a16="http://schemas.microsoft.com/office/drawing/2014/main" id="{52C43BC2-1B08-A8FB-138E-9F0D038F10DC}"/>
              </a:ext>
            </a:extLst>
          </p:cNvPr>
          <p:cNvSpPr>
            <a:spLocks noGrp="1"/>
          </p:cNvSpPr>
          <p:nvPr>
            <p:ph idx="1"/>
          </p:nvPr>
        </p:nvSpPr>
        <p:spPr>
          <a:xfrm>
            <a:off x="4775443" y="1198289"/>
            <a:ext cx="7254716" cy="5478310"/>
          </a:xfrm>
        </p:spPr>
        <p:txBody>
          <a:bodyPr anchor="t">
            <a:normAutofit lnSpcReduction="10000"/>
          </a:bodyPr>
          <a:lstStyle/>
          <a:p>
            <a:pPr marL="0" indent="0">
              <a:buNone/>
            </a:pPr>
            <a:r>
              <a:rPr lang="en-US" sz="1700" dirty="0">
                <a:latin typeface="Garamond" panose="02020404030301010803" pitchFamily="18" charset="0"/>
              </a:rPr>
              <a:t>A departure from traditional moral teaching</a:t>
            </a:r>
          </a:p>
          <a:p>
            <a:pPr marL="0" indent="0">
              <a:buNone/>
            </a:pPr>
            <a:r>
              <a:rPr lang="en-US" sz="1700" b="1" dirty="0">
                <a:latin typeface="Garamond" panose="02020404030301010803" pitchFamily="18" charset="0"/>
              </a:rPr>
              <a:t>A gradual restructuring of consciousness that overturns the illusion of a separate “I,” or autonomous self-center. </a:t>
            </a:r>
            <a:r>
              <a:rPr lang="en-US" sz="1700" dirty="0">
                <a:latin typeface="Garamond" panose="02020404030301010803" pitchFamily="18" charset="0"/>
              </a:rPr>
              <a:t>(Bourgeault, </a:t>
            </a:r>
            <a:r>
              <a:rPr lang="en-US" sz="1700" b="1" i="1" dirty="0">
                <a:latin typeface="Garamond" panose="02020404030301010803" pitchFamily="18" charset="0"/>
              </a:rPr>
              <a:t>Keating</a:t>
            </a:r>
            <a:r>
              <a:rPr lang="en-US" sz="1700" dirty="0">
                <a:latin typeface="Garamond" panose="02020404030301010803" pitchFamily="18" charset="0"/>
              </a:rPr>
              <a:t>, xvii)</a:t>
            </a:r>
          </a:p>
          <a:p>
            <a:pPr marL="0" indent="0">
              <a:buNone/>
            </a:pPr>
            <a:r>
              <a:rPr lang="en-US" sz="1700" dirty="0">
                <a:latin typeface="Garamond" panose="02020404030301010803" pitchFamily="18" charset="0"/>
              </a:rPr>
              <a:t>In general, Bourgeault raises the question of “</a:t>
            </a:r>
            <a:r>
              <a:rPr lang="en-US" sz="1700" b="1" dirty="0">
                <a:solidFill>
                  <a:srgbClr val="7030A0"/>
                </a:solidFill>
                <a:latin typeface="Garamond" panose="02020404030301010803" pitchFamily="18" charset="0"/>
              </a:rPr>
              <a:t>from what level of consciousness is a person doing theology, preaching, teaching, and doing theological reflection</a:t>
            </a:r>
            <a:r>
              <a:rPr lang="en-US" sz="1700" dirty="0">
                <a:latin typeface="Garamond" panose="02020404030301010803" pitchFamily="18" charset="0"/>
              </a:rPr>
              <a:t>?” This is strikes me personally about both my living and my Calling.  I would add from what level of consciousness is someone’s mantras coming from? (pp. xiii-xiv)</a:t>
            </a:r>
          </a:p>
          <a:p>
            <a:pPr marL="0" indent="0">
              <a:buNone/>
            </a:pPr>
            <a:r>
              <a:rPr lang="en-US" sz="1600" dirty="0">
                <a:solidFill>
                  <a:schemeClr val="tx2"/>
                </a:solidFill>
                <a:latin typeface="Garamond" panose="02020404030301010803" pitchFamily="18" charset="0"/>
              </a:rPr>
              <a:t>“In those last thirty years, he quietly added a whole new tier to his teaching. Where the first and more familiar tier takes us through the initial phases of </a:t>
            </a:r>
            <a:r>
              <a:rPr lang="en-US" sz="1600" b="1" dirty="0">
                <a:solidFill>
                  <a:srgbClr val="0099CC"/>
                </a:solidFill>
                <a:latin typeface="Garamond" panose="02020404030301010803" pitchFamily="18" charset="0"/>
              </a:rPr>
              <a:t>spiritual awakening and psychological spadework up to the watershed traditionally known in Christian teaching as the “transforming union,” </a:t>
            </a:r>
            <a:r>
              <a:rPr lang="en-US" sz="1600" dirty="0">
                <a:solidFill>
                  <a:schemeClr val="tx2"/>
                </a:solidFill>
                <a:latin typeface="Garamond" panose="02020404030301010803" pitchFamily="18" charset="0"/>
              </a:rPr>
              <a:t>the material awaiting us in this second tier takes us from that unitive threshold into some of the </a:t>
            </a:r>
            <a:r>
              <a:rPr lang="en-US" sz="1600" b="1" dirty="0">
                <a:solidFill>
                  <a:srgbClr val="0099CC"/>
                </a:solidFill>
                <a:latin typeface="Garamond" panose="02020404030301010803" pitchFamily="18" charset="0"/>
              </a:rPr>
              <a:t>deeper and more subtle nondual waters</a:t>
            </a:r>
            <a:r>
              <a:rPr lang="en-US" sz="1600" dirty="0">
                <a:solidFill>
                  <a:schemeClr val="tx2"/>
                </a:solidFill>
                <a:latin typeface="Garamond" panose="02020404030301010803" pitchFamily="18" charset="0"/>
              </a:rPr>
              <a:t>.  These include 1) </a:t>
            </a:r>
            <a:r>
              <a:rPr lang="en-US" sz="1600" b="1" dirty="0">
                <a:solidFill>
                  <a:srgbClr val="33CC33"/>
                </a:solidFill>
                <a:latin typeface="Garamond" panose="02020404030301010803" pitchFamily="18" charset="0"/>
              </a:rPr>
              <a:t>the dark night of spirit</a:t>
            </a:r>
            <a:r>
              <a:rPr lang="en-US" sz="1600" dirty="0">
                <a:solidFill>
                  <a:schemeClr val="tx2"/>
                </a:solidFill>
                <a:latin typeface="Garamond" panose="02020404030301010803" pitchFamily="18" charset="0"/>
              </a:rPr>
              <a:t>, 2) </a:t>
            </a:r>
            <a:r>
              <a:rPr lang="en-US" sz="1600" b="1" dirty="0">
                <a:solidFill>
                  <a:srgbClr val="FF9900"/>
                </a:solidFill>
                <a:latin typeface="Garamond" panose="02020404030301010803" pitchFamily="18" charset="0"/>
              </a:rPr>
              <a:t>objectless awareness</a:t>
            </a:r>
            <a:r>
              <a:rPr lang="en-US" sz="1600" dirty="0">
                <a:solidFill>
                  <a:schemeClr val="tx2"/>
                </a:solidFill>
                <a:latin typeface="Garamond" panose="02020404030301010803" pitchFamily="18" charset="0"/>
              </a:rPr>
              <a:t>, 3) </a:t>
            </a:r>
            <a:r>
              <a:rPr lang="en-US" sz="1600" b="1" dirty="0">
                <a:solidFill>
                  <a:srgbClr val="9933FF"/>
                </a:solidFill>
                <a:latin typeface="Garamond" panose="02020404030301010803" pitchFamily="18" charset="0"/>
              </a:rPr>
              <a:t>unity consciousness</a:t>
            </a:r>
            <a:r>
              <a:rPr lang="en-US" sz="1600" dirty="0">
                <a:solidFill>
                  <a:schemeClr val="tx2"/>
                </a:solidFill>
                <a:latin typeface="Garamond" panose="02020404030301010803" pitchFamily="18" charset="0"/>
              </a:rPr>
              <a:t>, 4) the </a:t>
            </a:r>
            <a:r>
              <a:rPr lang="en-US" sz="1600" b="1" dirty="0">
                <a:solidFill>
                  <a:srgbClr val="FF0000"/>
                </a:solidFill>
                <a:latin typeface="Garamond" panose="02020404030301010803" pitchFamily="18" charset="0"/>
              </a:rPr>
              <a:t>transcendence of perceptual dualism</a:t>
            </a:r>
            <a:r>
              <a:rPr lang="en-US" sz="1600" dirty="0">
                <a:solidFill>
                  <a:schemeClr val="tx2"/>
                </a:solidFill>
                <a:latin typeface="Garamond" panose="02020404030301010803" pitchFamily="18" charset="0"/>
              </a:rPr>
              <a:t>, 5)  </a:t>
            </a:r>
            <a:r>
              <a:rPr lang="en-US" sz="1600" b="1" dirty="0">
                <a:solidFill>
                  <a:srgbClr val="0000FF"/>
                </a:solidFill>
                <a:latin typeface="Garamond" panose="02020404030301010803" pitchFamily="18" charset="0"/>
              </a:rPr>
              <a:t>direct perception of the Unmanifest</a:t>
            </a:r>
            <a:r>
              <a:rPr lang="en-US" sz="1600" dirty="0">
                <a:solidFill>
                  <a:schemeClr val="tx2"/>
                </a:solidFill>
                <a:latin typeface="Garamond" panose="02020404030301010803" pitchFamily="18" charset="0"/>
              </a:rPr>
              <a:t>, 6) </a:t>
            </a:r>
            <a:r>
              <a:rPr lang="en-US" sz="1600" b="1" dirty="0">
                <a:solidFill>
                  <a:srgbClr val="33CCCC"/>
                </a:solidFill>
                <a:latin typeface="Garamond" panose="02020404030301010803" pitchFamily="18" charset="0"/>
              </a:rPr>
              <a:t>the evolution of consciousness </a:t>
            </a:r>
            <a:r>
              <a:rPr lang="en-US" sz="1600" dirty="0">
                <a:solidFill>
                  <a:schemeClr val="tx2"/>
                </a:solidFill>
                <a:latin typeface="Garamond" panose="02020404030301010803" pitchFamily="18" charset="0"/>
              </a:rPr>
              <a:t>and 7) </a:t>
            </a:r>
            <a:r>
              <a:rPr lang="en-US" sz="1600" b="1" dirty="0">
                <a:solidFill>
                  <a:srgbClr val="CC0099"/>
                </a:solidFill>
                <a:latin typeface="Garamond" panose="02020404030301010803" pitchFamily="18" charset="0"/>
              </a:rPr>
              <a:t>the meaning of no self</a:t>
            </a:r>
            <a:r>
              <a:rPr lang="en-US" sz="1600" dirty="0">
                <a:solidFill>
                  <a:schemeClr val="tx2"/>
                </a:solidFill>
                <a:latin typeface="Garamond" panose="02020404030301010803" pitchFamily="18" charset="0"/>
              </a:rPr>
              <a:t>. (p. xvi)</a:t>
            </a:r>
          </a:p>
          <a:p>
            <a:pPr marL="0" indent="0">
              <a:buNone/>
            </a:pPr>
            <a:r>
              <a:rPr lang="en-US" sz="1600" b="1" dirty="0">
                <a:solidFill>
                  <a:srgbClr val="7030A0"/>
                </a:solidFill>
                <a:latin typeface="Garamond" panose="02020404030301010803" pitchFamily="18" charset="0"/>
              </a:rPr>
              <a:t>ONENESS became Keating’s watchword for his final spiritual transformation</a:t>
            </a:r>
            <a:r>
              <a:rPr lang="en-US" sz="1600" dirty="0">
                <a:latin typeface="Garamond" panose="02020404030301010803" pitchFamily="18" charset="0"/>
              </a:rPr>
              <a:t>.  His pastorate became the cosmos.  His inner circle became the entire human family. This tier yielded a new field of interspiritual dialogue.  He became a COSMOGONIC MYSTIC. </a:t>
            </a:r>
          </a:p>
          <a:p>
            <a:pPr marL="0" indent="0">
              <a:buNone/>
            </a:pPr>
            <a:r>
              <a:rPr lang="en-US" sz="1600" b="1" dirty="0">
                <a:solidFill>
                  <a:srgbClr val="7030A0"/>
                </a:solidFill>
                <a:latin typeface="Garamond" panose="02020404030301010803" pitchFamily="18" charset="0"/>
              </a:rPr>
              <a:t>Oneness was experienced inwardly as a state of consciousness and outward as a state of PLANETARY HARMONY and COOPERATION </a:t>
            </a:r>
            <a:r>
              <a:rPr lang="en-US" sz="1600" dirty="0">
                <a:latin typeface="Garamond" panose="02020404030301010803" pitchFamily="18" charset="0"/>
              </a:rPr>
              <a:t>(xiii)</a:t>
            </a:r>
          </a:p>
          <a:p>
            <a:pPr marL="0" indent="0">
              <a:buNone/>
            </a:pPr>
            <a:endParaRPr lang="en-US" sz="1700" dirty="0"/>
          </a:p>
        </p:txBody>
      </p:sp>
      <p:grpSp>
        <p:nvGrpSpPr>
          <p:cNvPr id="12" name="Group 11">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CFCC87D5-DAEF-7C74-E84E-F4BB8B226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220" y="5756366"/>
            <a:ext cx="579391" cy="330925"/>
          </a:xfrm>
          <a:prstGeom prst="rect">
            <a:avLst/>
          </a:prstGeom>
        </p:spPr>
      </p:pic>
    </p:spTree>
    <p:extLst>
      <p:ext uri="{BB962C8B-B14F-4D97-AF65-F5344CB8AC3E}">
        <p14:creationId xmlns:p14="http://schemas.microsoft.com/office/powerpoint/2010/main" val="3593632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499A0E-8FE9-EF60-5A92-CAF09B13701E}"/>
              </a:ext>
            </a:extLst>
          </p:cNvPr>
          <p:cNvSpPr>
            <a:spLocks noGrp="1"/>
          </p:cNvSpPr>
          <p:nvPr>
            <p:ph type="title"/>
          </p:nvPr>
        </p:nvSpPr>
        <p:spPr>
          <a:xfrm>
            <a:off x="230820" y="110970"/>
            <a:ext cx="7354568" cy="1725922"/>
          </a:xfrm>
        </p:spPr>
        <p:txBody>
          <a:bodyPr vert="horz" lIns="91440" tIns="45720" rIns="91440" bIns="45720" rtlCol="0" anchor="ctr">
            <a:normAutofit/>
          </a:bodyPr>
          <a:lstStyle/>
          <a:p>
            <a:r>
              <a:rPr lang="en-US" sz="2200" dirty="0">
                <a:solidFill>
                  <a:srgbClr val="0066CC"/>
                </a:solidFill>
                <a:latin typeface="Modern Love" panose="04090805081005020601" pitchFamily="82" charset="0"/>
              </a:rPr>
              <a:t>DAILY ASSIGNMENT to restructure human and ecosystemic affairs on the planet</a:t>
            </a:r>
            <a:r>
              <a:rPr lang="en-US" sz="2200" b="1" dirty="0">
                <a:solidFill>
                  <a:srgbClr val="0066CC"/>
                </a:solidFill>
                <a:latin typeface="Modern Love" panose="04090805081005020601" pitchFamily="82" charset="0"/>
              </a:rPr>
              <a:t> </a:t>
            </a:r>
            <a:r>
              <a:rPr lang="en-US" sz="2200" b="1" dirty="0">
                <a:solidFill>
                  <a:srgbClr val="FF3300"/>
                </a:solidFill>
                <a:latin typeface="Modern Love" panose="04090805081005020601" pitchFamily="82" charset="0"/>
              </a:rPr>
              <a:t>from Cosmic Burning Bush Experiences. </a:t>
            </a:r>
            <a:r>
              <a:rPr lang="en-US" sz="2200" b="1" dirty="0">
                <a:solidFill>
                  <a:srgbClr val="FF3399"/>
                </a:solidFill>
                <a:latin typeface="Modern Love" panose="04090805081005020601" pitchFamily="82" charset="0"/>
              </a:rPr>
              <a:t>Consciousness Expansion means a “sense of oneness” expansion AND PLANTETARY RESPONSIBILITIES</a:t>
            </a:r>
            <a:endParaRPr lang="en-US" sz="2200" dirty="0">
              <a:solidFill>
                <a:srgbClr val="FF3399"/>
              </a:solidFill>
              <a:latin typeface="Modern Love" panose="04090805081005020601" pitchFamily="82" charset="0"/>
            </a:endParaRPr>
          </a:p>
        </p:txBody>
      </p:sp>
      <p:sp>
        <p:nvSpPr>
          <p:cNvPr id="77" name="Content Placeholder 4">
            <a:extLst>
              <a:ext uri="{FF2B5EF4-FFF2-40B4-BE49-F238E27FC236}">
                <a16:creationId xmlns:a16="http://schemas.microsoft.com/office/drawing/2014/main" id="{2FDB5814-4770-1138-64AD-F3405DDA2F66}"/>
              </a:ext>
            </a:extLst>
          </p:cNvPr>
          <p:cNvSpPr>
            <a:spLocks noGrp="1"/>
          </p:cNvSpPr>
          <p:nvPr>
            <p:ph sz="half" idx="1"/>
          </p:nvPr>
        </p:nvSpPr>
        <p:spPr>
          <a:xfrm>
            <a:off x="292964" y="1836892"/>
            <a:ext cx="7292424" cy="4910138"/>
          </a:xfrm>
        </p:spPr>
        <p:txBody>
          <a:bodyPr vert="horz" lIns="91440" tIns="45720" rIns="91440" bIns="45720" rtlCol="0" anchor="ctr">
            <a:normAutofit lnSpcReduction="10000"/>
          </a:bodyPr>
          <a:lstStyle/>
          <a:p>
            <a:pPr marL="0" indent="0">
              <a:buNone/>
            </a:pPr>
            <a:r>
              <a:rPr lang="en-US" sz="1600" dirty="0">
                <a:latin typeface="Garamond" panose="02020404030301010803" pitchFamily="18" charset="0"/>
              </a:rPr>
              <a:t>What was so amazing is that Keating was the architect of Centering Prayer which already in its “Tier 1” thinking was spiritually stunning:  He initiated a “contemplative revival” with a “bold new psychological roadmap. He changed the Christian contemplative delivery system. Then he evolved further.</a:t>
            </a:r>
          </a:p>
          <a:p>
            <a:pPr marL="0" indent="0">
              <a:buNone/>
            </a:pPr>
            <a:r>
              <a:rPr lang="en-US" sz="1600" dirty="0">
                <a:latin typeface="Garamond" panose="02020404030301010803" pitchFamily="18" charset="0"/>
              </a:rPr>
              <a:t>Consciousness expansion involves “sense of oneness” expansion (p. xvii) And that involves planetary responsibilities (what Teilhard calls “planetization”  JEB note it is a Burning Bush recruitment and assignment. </a:t>
            </a:r>
          </a:p>
          <a:p>
            <a:pPr marL="0" indent="0">
              <a:buNone/>
            </a:pPr>
            <a:r>
              <a:rPr lang="en-US" sz="1600" dirty="0">
                <a:latin typeface="Garamond" panose="02020404030301010803" pitchFamily="18" charset="0"/>
              </a:rPr>
              <a:t>SOOO</a:t>
            </a:r>
          </a:p>
          <a:p>
            <a:pPr marL="0" indent="0">
              <a:buNone/>
            </a:pPr>
            <a:r>
              <a:rPr lang="en-US" sz="1600" dirty="0">
                <a:latin typeface="Garamond" panose="02020404030301010803" pitchFamily="18" charset="0"/>
              </a:rPr>
              <a:t>Oneness in Tier 1 is understood as a “state of spiritual consciousness.”</a:t>
            </a:r>
          </a:p>
          <a:p>
            <a:pPr marL="0" indent="0">
              <a:buNone/>
            </a:pPr>
            <a:r>
              <a:rPr lang="en-US" sz="1600" dirty="0">
                <a:latin typeface="Garamond" panose="02020404030301010803" pitchFamily="18" charset="0"/>
              </a:rPr>
              <a:t>Now, in Tier 2 Oneness is seen as the “necessary new baseline for restructuring of human affairs if our fragile and bewildered planet is to survive….” (p. xviii)</a:t>
            </a:r>
          </a:p>
          <a:p>
            <a:pPr marL="0" indent="0">
              <a:buNone/>
            </a:pPr>
            <a:r>
              <a:rPr lang="en-US" sz="1600" dirty="0">
                <a:latin typeface="Garamond" panose="02020404030301010803" pitchFamily="18" charset="0"/>
              </a:rPr>
              <a:t>So, the fruits of transformation first tasted in contemplation must be put to service for the world.”</a:t>
            </a:r>
          </a:p>
          <a:p>
            <a:pPr marL="0" indent="0">
              <a:buNone/>
            </a:pPr>
            <a:r>
              <a:rPr lang="en-US" sz="1600" dirty="0">
                <a:latin typeface="Garamond" panose="02020404030301010803" pitchFamily="18" charset="0"/>
              </a:rPr>
              <a:t>The “flowing oneness” of “late Thomas Keating (last 5 years of his life) in contemplative practice is no longer a private privilege but a </a:t>
            </a:r>
            <a:r>
              <a:rPr lang="en-US" sz="1600" b="1" dirty="0">
                <a:solidFill>
                  <a:srgbClr val="A50021"/>
                </a:solidFill>
                <a:latin typeface="Garamond" panose="02020404030301010803" pitchFamily="18" charset="0"/>
              </a:rPr>
              <a:t>COLLECTIVE EVOLUTIONARY RESPONSIBILITY </a:t>
            </a:r>
            <a:r>
              <a:rPr lang="en-US" sz="1600" dirty="0">
                <a:latin typeface="Garamond" panose="02020404030301010803" pitchFamily="18" charset="0"/>
              </a:rPr>
              <a:t>(p. xix) </a:t>
            </a:r>
          </a:p>
          <a:p>
            <a:pPr marL="0" indent="0">
              <a:buNone/>
            </a:pPr>
            <a:r>
              <a:rPr lang="en-US" sz="1600" dirty="0">
                <a:latin typeface="Garamond" panose="02020404030301010803" pitchFamily="18" charset="0"/>
              </a:rPr>
              <a:t>JEB: Responsibility and </a:t>
            </a:r>
            <a:r>
              <a:rPr lang="en-US" sz="1600" b="1" dirty="0">
                <a:solidFill>
                  <a:srgbClr val="A50021"/>
                </a:solidFill>
                <a:latin typeface="Garamond" panose="02020404030301010803" pitchFamily="18" charset="0"/>
              </a:rPr>
              <a:t>DAILY ASSIGNMENT to restructure human and ecosystemic affairs on the planet</a:t>
            </a:r>
            <a:r>
              <a:rPr lang="en-US" sz="1600" b="1" dirty="0">
                <a:latin typeface="Garamond" panose="02020404030301010803" pitchFamily="18" charset="0"/>
              </a:rPr>
              <a:t>.</a:t>
            </a:r>
          </a:p>
          <a:p>
            <a:pPr marL="0"/>
            <a:endParaRPr lang="en-US" sz="1100" dirty="0"/>
          </a:p>
          <a:p>
            <a:pPr marL="0"/>
            <a:endParaRPr lang="en-US" sz="1100" dirty="0"/>
          </a:p>
        </p:txBody>
      </p:sp>
      <p:sp>
        <p:nvSpPr>
          <p:cNvPr id="78" name="Rectangle 77">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390" y="0"/>
            <a:ext cx="4606609" cy="6858000"/>
          </a:xfrm>
          <a:prstGeom prst="rect">
            <a:avLst/>
          </a:prstGeom>
          <a:solidFill>
            <a:srgbClr val="FFFFFF"/>
          </a:solidFill>
          <a:ln>
            <a:noFill/>
          </a:ln>
          <a:effectLst>
            <a:outerShdw blurRad="381000" dist="317500" dir="5700000" sx="95000" sy="95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group of people working on a planet&#10;&#10;AI-generated content may be incorrect.">
            <a:extLst>
              <a:ext uri="{FF2B5EF4-FFF2-40B4-BE49-F238E27FC236}">
                <a16:creationId xmlns:a16="http://schemas.microsoft.com/office/drawing/2014/main" id="{C62D20AB-9091-E99A-408D-D1CD4CC038F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6752" b="8798"/>
          <a:stretch>
            <a:fillRect/>
          </a:stretch>
        </p:blipFill>
        <p:spPr>
          <a:xfrm>
            <a:off x="8127151" y="4559855"/>
            <a:ext cx="3381043" cy="1680221"/>
          </a:xfrm>
          <a:prstGeom prst="rect">
            <a:avLst/>
          </a:prstGeom>
        </p:spPr>
      </p:pic>
      <p:pic>
        <p:nvPicPr>
          <p:cNvPr id="9" name="Content Placeholder 5" descr="A person standing in front of a tree&#10;&#10;AI-generated content may be incorrect.">
            <a:extLst>
              <a:ext uri="{FF2B5EF4-FFF2-40B4-BE49-F238E27FC236}">
                <a16:creationId xmlns:a16="http://schemas.microsoft.com/office/drawing/2014/main" id="{AC43AF71-FFB1-D5F4-99DB-6E313CAADD0D}"/>
              </a:ext>
            </a:extLst>
          </p:cNvPr>
          <p:cNvPicPr>
            <a:picLocks noChangeAspect="1"/>
          </p:cNvPicPr>
          <p:nvPr/>
        </p:nvPicPr>
        <p:blipFill>
          <a:blip r:embed="rId3">
            <a:extLst>
              <a:ext uri="{28A0092B-C50C-407E-A947-70E740481C1C}">
                <a14:useLocalDpi xmlns:a14="http://schemas.microsoft.com/office/drawing/2010/main" val="0"/>
              </a:ext>
            </a:extLst>
          </a:blip>
          <a:srcRect t="4849" b="7965"/>
          <a:stretch>
            <a:fillRect/>
          </a:stretch>
        </p:blipFill>
        <p:spPr>
          <a:xfrm>
            <a:off x="8260317" y="325334"/>
            <a:ext cx="3381043" cy="1680244"/>
          </a:xfrm>
          <a:prstGeom prst="rect">
            <a:avLst/>
          </a:prstGeom>
        </p:spPr>
      </p:pic>
      <p:pic>
        <p:nvPicPr>
          <p:cNvPr id="10" name="Picture 9" descr="A person with grey hair and a quote&#10;&#10;AI-generated content may be incorrect.">
            <a:extLst>
              <a:ext uri="{FF2B5EF4-FFF2-40B4-BE49-F238E27FC236}">
                <a16:creationId xmlns:a16="http://schemas.microsoft.com/office/drawing/2014/main" id="{FFBACA0A-B7EE-70C6-F4C2-6FF61CDE7B84}"/>
              </a:ext>
            </a:extLst>
          </p:cNvPr>
          <p:cNvPicPr>
            <a:picLocks noChangeAspect="1"/>
          </p:cNvPicPr>
          <p:nvPr/>
        </p:nvPicPr>
        <p:blipFill>
          <a:blip r:embed="rId4">
            <a:extLst>
              <a:ext uri="{28A0092B-C50C-407E-A947-70E740481C1C}">
                <a14:useLocalDpi xmlns:a14="http://schemas.microsoft.com/office/drawing/2010/main" val="0"/>
              </a:ext>
            </a:extLst>
          </a:blip>
          <a:srcRect r="5421" b="-3"/>
          <a:stretch>
            <a:fillRect/>
          </a:stretch>
        </p:blipFill>
        <p:spPr>
          <a:xfrm>
            <a:off x="8198172" y="2298145"/>
            <a:ext cx="3381043" cy="1680222"/>
          </a:xfrm>
          <a:prstGeom prst="rect">
            <a:avLst/>
          </a:prstGeom>
        </p:spPr>
      </p:pic>
      <p:pic>
        <p:nvPicPr>
          <p:cNvPr id="2" name="Picture 1">
            <a:extLst>
              <a:ext uri="{FF2B5EF4-FFF2-40B4-BE49-F238E27FC236}">
                <a16:creationId xmlns:a16="http://schemas.microsoft.com/office/drawing/2014/main" id="{FFA641D7-D6B9-4C43-454F-7D984AFD35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0505" y="5861797"/>
            <a:ext cx="884883" cy="756557"/>
          </a:xfrm>
          <a:prstGeom prst="rect">
            <a:avLst/>
          </a:prstGeom>
        </p:spPr>
      </p:pic>
    </p:spTree>
    <p:extLst>
      <p:ext uri="{BB962C8B-B14F-4D97-AF65-F5344CB8AC3E}">
        <p14:creationId xmlns:p14="http://schemas.microsoft.com/office/powerpoint/2010/main" val="1933884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BFB75C-F661-BDC0-D6AB-F3C824A4653C}"/>
              </a:ext>
            </a:extLst>
          </p:cNvPr>
          <p:cNvSpPr>
            <a:spLocks noGrp="1"/>
          </p:cNvSpPr>
          <p:nvPr>
            <p:ph type="title"/>
          </p:nvPr>
        </p:nvSpPr>
        <p:spPr>
          <a:xfrm>
            <a:off x="161842" y="153749"/>
            <a:ext cx="6570732" cy="1108609"/>
          </a:xfrm>
        </p:spPr>
        <p:txBody>
          <a:bodyPr anchor="ctr">
            <a:normAutofit/>
          </a:bodyPr>
          <a:lstStyle/>
          <a:p>
            <a:r>
              <a:rPr lang="en-US" sz="3700" dirty="0">
                <a:solidFill>
                  <a:srgbClr val="A50021"/>
                </a:solidFill>
                <a:latin typeface="Modern Love" panose="04090805081005020601" pitchFamily="82" charset="0"/>
              </a:rPr>
              <a:t>Changing your Brain. </a:t>
            </a:r>
            <a:br>
              <a:rPr lang="en-US" sz="3700" dirty="0">
                <a:solidFill>
                  <a:srgbClr val="A50021"/>
                </a:solidFill>
                <a:latin typeface="Modern Love" panose="04090805081005020601" pitchFamily="82" charset="0"/>
              </a:rPr>
            </a:br>
            <a:r>
              <a:rPr lang="en-US" sz="2700" dirty="0">
                <a:solidFill>
                  <a:srgbClr val="A50021"/>
                </a:solidFill>
                <a:latin typeface="Modern Love" panose="04090805081005020601" pitchFamily="82" charset="0"/>
              </a:rPr>
              <a:t>Heart Mind Institute</a:t>
            </a:r>
            <a:endParaRPr lang="en-US" sz="2700" dirty="0">
              <a:solidFill>
                <a:srgbClr val="A50021"/>
              </a:solidFill>
            </a:endParaRPr>
          </a:p>
        </p:txBody>
      </p:sp>
      <p:sp>
        <p:nvSpPr>
          <p:cNvPr id="3" name="Content Placeholder 2">
            <a:extLst>
              <a:ext uri="{FF2B5EF4-FFF2-40B4-BE49-F238E27FC236}">
                <a16:creationId xmlns:a16="http://schemas.microsoft.com/office/drawing/2014/main" id="{8ADFE442-2E45-25CD-E910-5924D82C03FB}"/>
              </a:ext>
            </a:extLst>
          </p:cNvPr>
          <p:cNvSpPr>
            <a:spLocks noGrp="1"/>
          </p:cNvSpPr>
          <p:nvPr>
            <p:ph idx="1"/>
          </p:nvPr>
        </p:nvSpPr>
        <p:spPr>
          <a:xfrm>
            <a:off x="56644" y="1408014"/>
            <a:ext cx="6675930" cy="5389296"/>
          </a:xfrm>
        </p:spPr>
        <p:txBody>
          <a:bodyPr anchor="ctr">
            <a:normAutofit lnSpcReduction="10000"/>
          </a:bodyPr>
          <a:lstStyle/>
          <a:p>
            <a:pPr marL="91440" indent="0" fontAlgn="ctr">
              <a:spcBef>
                <a:spcPts val="0"/>
              </a:spcBef>
              <a:spcAft>
                <a:spcPts val="600"/>
              </a:spcAft>
              <a:buNone/>
            </a:pPr>
            <a:r>
              <a:rPr lang="en-US" sz="1600" dirty="0">
                <a:latin typeface="Garamond" panose="02020404030301010803" pitchFamily="18" charset="0"/>
              </a:rPr>
              <a:t>Did you know your brain </a:t>
            </a:r>
            <a:r>
              <a:rPr lang="en-US" sz="1600" b="1" dirty="0">
                <a:latin typeface="Garamond" panose="02020404030301010803" pitchFamily="18" charset="0"/>
              </a:rPr>
              <a:t>actually changes</a:t>
            </a:r>
            <a:r>
              <a:rPr lang="en-US" sz="1600" dirty="0">
                <a:latin typeface="Garamond" panose="02020404030301010803" pitchFamily="18" charset="0"/>
              </a:rPr>
              <a:t> when you sit still for just minutes a day? It took </a:t>
            </a:r>
            <a:r>
              <a:rPr lang="en-US" sz="1600" b="1" dirty="0">
                <a:latin typeface="Garamond" panose="02020404030301010803" pitchFamily="18" charset="0"/>
              </a:rPr>
              <a:t>2,500 years</a:t>
            </a:r>
            <a:r>
              <a:rPr lang="en-US" sz="1600" dirty="0">
                <a:latin typeface="Garamond" panose="02020404030301010803" pitchFamily="18" charset="0"/>
              </a:rPr>
              <a:t> and a few </a:t>
            </a:r>
            <a:r>
              <a:rPr lang="en-US" sz="1600" b="1" dirty="0">
                <a:latin typeface="Garamond" panose="02020404030301010803" pitchFamily="18" charset="0"/>
              </a:rPr>
              <a:t>fMRI machines</a:t>
            </a:r>
            <a:r>
              <a:rPr lang="en-US" sz="1600" dirty="0">
                <a:latin typeface="Garamond" panose="02020404030301010803" pitchFamily="18" charset="0"/>
              </a:rPr>
              <a:t> for the world to learn what the monks knew all along. (</a:t>
            </a:r>
            <a:r>
              <a:rPr lang="en-US" sz="1600" i="1" dirty="0">
                <a:latin typeface="Garamond" panose="02020404030301010803" pitchFamily="18" charset="0"/>
              </a:rPr>
              <a:t>An fMRI machine scans and maps brain activity and changes</a:t>
            </a:r>
            <a:r>
              <a:rPr lang="en-US" sz="1600" dirty="0">
                <a:latin typeface="Garamond" panose="02020404030301010803" pitchFamily="18" charset="0"/>
              </a:rPr>
              <a:t>.) </a:t>
            </a:r>
          </a:p>
          <a:p>
            <a:pPr marL="91440" indent="0" fontAlgn="ctr">
              <a:spcBef>
                <a:spcPts val="0"/>
              </a:spcBef>
              <a:spcAft>
                <a:spcPts val="600"/>
              </a:spcAft>
              <a:buNone/>
            </a:pPr>
            <a:r>
              <a:rPr lang="en-US" sz="1600" dirty="0">
                <a:latin typeface="Garamond" panose="02020404030301010803" pitchFamily="18" charset="0"/>
              </a:rPr>
              <a:t> </a:t>
            </a:r>
            <a:r>
              <a:rPr lang="en-US" sz="1600" b="1" dirty="0">
                <a:solidFill>
                  <a:srgbClr val="A50021"/>
                </a:solidFill>
                <a:latin typeface="Garamond" panose="02020404030301010803" pitchFamily="18" charset="0"/>
              </a:rPr>
              <a:t>Here’s what the scans show:</a:t>
            </a:r>
            <a:r>
              <a:rPr lang="en-US" sz="1600" dirty="0">
                <a:solidFill>
                  <a:srgbClr val="A50021"/>
                </a:solidFill>
                <a:latin typeface="Garamond" panose="02020404030301010803" pitchFamily="18" charset="0"/>
              </a:rPr>
              <a:t> </a:t>
            </a:r>
            <a:r>
              <a:rPr lang="en-US" sz="1600" b="1" dirty="0">
                <a:solidFill>
                  <a:srgbClr val="A50021"/>
                </a:solidFill>
                <a:latin typeface="Garamond" panose="02020404030301010803" pitchFamily="18" charset="0"/>
              </a:rPr>
              <a:t>Meditation shrinks your fear response.</a:t>
            </a:r>
          </a:p>
          <a:p>
            <a:pPr marL="91440" indent="0" fontAlgn="ctr">
              <a:spcBef>
                <a:spcPts val="0"/>
              </a:spcBef>
              <a:spcAft>
                <a:spcPts val="600"/>
              </a:spcAft>
              <a:buNone/>
            </a:pPr>
            <a:br>
              <a:rPr lang="en-US" sz="1600" dirty="0">
                <a:latin typeface="Garamond" panose="02020404030301010803" pitchFamily="18" charset="0"/>
              </a:rPr>
            </a:br>
            <a:r>
              <a:rPr lang="en-US" sz="1600" dirty="0">
                <a:latin typeface="Garamond" panose="02020404030301010803" pitchFamily="18" charset="0"/>
              </a:rPr>
              <a:t>In a landmark Harvard study, </a:t>
            </a:r>
            <a:r>
              <a:rPr lang="en-US" sz="1600" b="1" dirty="0">
                <a:latin typeface="Garamond" panose="02020404030301010803" pitchFamily="18" charset="0"/>
              </a:rPr>
              <a:t>Dr. Sara Lazar</a:t>
            </a:r>
            <a:r>
              <a:rPr lang="en-US" sz="1600" dirty="0">
                <a:latin typeface="Garamond" panose="02020404030301010803" pitchFamily="18" charset="0"/>
              </a:rPr>
              <a:t> found that just 8 weeks of meditation </a:t>
            </a:r>
            <a:r>
              <a:rPr lang="en-US" sz="1600" b="1" dirty="0">
                <a:latin typeface="Garamond" panose="02020404030301010803" pitchFamily="18" charset="0"/>
              </a:rPr>
              <a:t>reduced the size and reactivity of the amygdala</a:t>
            </a:r>
            <a:r>
              <a:rPr lang="en-US" sz="1600" dirty="0">
                <a:latin typeface="Garamond" panose="02020404030301010803" pitchFamily="18" charset="0"/>
              </a:rPr>
              <a:t> — the part of your brain responsible for stress and fear. </a:t>
            </a:r>
            <a:r>
              <a:rPr lang="en-US" sz="1600" i="1" dirty="0">
                <a:latin typeface="Garamond" panose="02020404030301010803" pitchFamily="18" charset="0"/>
              </a:rPr>
              <a:t>The result?</a:t>
            </a:r>
            <a:r>
              <a:rPr lang="en-US" sz="1600" dirty="0">
                <a:latin typeface="Garamond" panose="02020404030301010803" pitchFamily="18" charset="0"/>
              </a:rPr>
              <a:t> A calmer baseline, not just during meditation, but all the time.</a:t>
            </a:r>
          </a:p>
          <a:p>
            <a:pPr marL="91440" indent="0" fontAlgn="ctr">
              <a:spcBef>
                <a:spcPts val="0"/>
              </a:spcBef>
              <a:spcAft>
                <a:spcPts val="600"/>
              </a:spcAft>
              <a:buNone/>
            </a:pPr>
            <a:r>
              <a:rPr lang="en-US" sz="1600" b="1" dirty="0">
                <a:latin typeface="Garamond" panose="02020404030301010803" pitchFamily="18" charset="0"/>
              </a:rPr>
              <a:t> </a:t>
            </a:r>
            <a:r>
              <a:rPr lang="en-US" sz="1600" b="1" dirty="0">
                <a:solidFill>
                  <a:srgbClr val="A50021"/>
                </a:solidFill>
                <a:latin typeface="Garamond" panose="02020404030301010803" pitchFamily="18" charset="0"/>
              </a:rPr>
              <a:t>Meditation quiets mental noise</a:t>
            </a:r>
            <a:r>
              <a:rPr lang="en-US" sz="1600" b="1" dirty="0">
                <a:latin typeface="Garamond" panose="02020404030301010803" pitchFamily="18" charset="0"/>
              </a:rPr>
              <a:t>.</a:t>
            </a:r>
            <a:endParaRPr lang="en-US" sz="1600" dirty="0">
              <a:latin typeface="Garamond" panose="02020404030301010803" pitchFamily="18" charset="0"/>
            </a:endParaRPr>
          </a:p>
          <a:p>
            <a:pPr marL="91440" indent="0" fontAlgn="ctr">
              <a:spcBef>
                <a:spcPts val="0"/>
              </a:spcBef>
              <a:spcAft>
                <a:spcPts val="600"/>
              </a:spcAft>
              <a:buNone/>
            </a:pPr>
            <a:r>
              <a:rPr lang="en-US" sz="1600" dirty="0">
                <a:latin typeface="Garamond" panose="02020404030301010803" pitchFamily="18" charset="0"/>
              </a:rPr>
              <a:t>Yale’s </a:t>
            </a:r>
            <a:r>
              <a:rPr lang="en-US" sz="1600" b="1" dirty="0">
                <a:latin typeface="Garamond" panose="02020404030301010803" pitchFamily="18" charset="0"/>
              </a:rPr>
              <a:t>Dr. Judson Brewer</a:t>
            </a:r>
            <a:r>
              <a:rPr lang="en-US" sz="1600" dirty="0">
                <a:latin typeface="Garamond" panose="02020404030301010803" pitchFamily="18" charset="0"/>
              </a:rPr>
              <a:t> discovered that meditators show decreased activity in the default mode network — the source of rumination, regret, and self-referential thinking. Meditation </a:t>
            </a:r>
            <a:r>
              <a:rPr lang="en-US" sz="1600" b="1" dirty="0">
                <a:solidFill>
                  <a:srgbClr val="A50021"/>
                </a:solidFill>
                <a:latin typeface="Garamond" panose="02020404030301010803" pitchFamily="18" charset="0"/>
              </a:rPr>
              <a:t>breaks the cycle of overthinking</a:t>
            </a:r>
            <a:r>
              <a:rPr lang="en-US" sz="1600" dirty="0">
                <a:solidFill>
                  <a:srgbClr val="A50021"/>
                </a:solidFill>
                <a:latin typeface="Garamond" panose="02020404030301010803" pitchFamily="18" charset="0"/>
              </a:rPr>
              <a:t>. </a:t>
            </a:r>
            <a:r>
              <a:rPr lang="en-US" sz="1600" b="1" dirty="0">
                <a:solidFill>
                  <a:srgbClr val="A50021"/>
                </a:solidFill>
                <a:latin typeface="Garamond" panose="02020404030301010803" pitchFamily="18" charset="0"/>
              </a:rPr>
              <a:t>Meditation boosts your emotional resilience.</a:t>
            </a:r>
            <a:endParaRPr lang="en-US" sz="1600" dirty="0">
              <a:solidFill>
                <a:srgbClr val="A50021"/>
              </a:solidFill>
              <a:latin typeface="Garamond" panose="02020404030301010803" pitchFamily="18" charset="0"/>
            </a:endParaRPr>
          </a:p>
          <a:p>
            <a:pPr marL="91440" indent="0" fontAlgn="ctr">
              <a:spcBef>
                <a:spcPts val="0"/>
              </a:spcBef>
              <a:spcAft>
                <a:spcPts val="600"/>
              </a:spcAft>
              <a:buNone/>
            </a:pPr>
            <a:r>
              <a:rPr lang="en-US" sz="1600" b="1" dirty="0">
                <a:latin typeface="Garamond" panose="02020404030301010803" pitchFamily="18" charset="0"/>
              </a:rPr>
              <a:t>Dr. Richard Davidson</a:t>
            </a:r>
            <a:r>
              <a:rPr lang="en-US" sz="1600" dirty="0">
                <a:latin typeface="Garamond" panose="02020404030301010803" pitchFamily="18" charset="0"/>
              </a:rPr>
              <a:t> has shown in multiple studies that </a:t>
            </a:r>
            <a:r>
              <a:rPr lang="en-US" sz="1600" dirty="0">
                <a:solidFill>
                  <a:srgbClr val="A50021"/>
                </a:solidFill>
                <a:latin typeface="Garamond" panose="02020404030301010803" pitchFamily="18" charset="0"/>
              </a:rPr>
              <a:t>meditators </a:t>
            </a:r>
            <a:r>
              <a:rPr lang="en-US" sz="1600" b="1" dirty="0">
                <a:solidFill>
                  <a:srgbClr val="A50021"/>
                </a:solidFill>
                <a:latin typeface="Garamond" panose="02020404030301010803" pitchFamily="18" charset="0"/>
              </a:rPr>
              <a:t>recover more quickly from stress and emotional upset</a:t>
            </a:r>
            <a:r>
              <a:rPr lang="en-US" sz="1600" dirty="0">
                <a:latin typeface="Garamond" panose="02020404030301010803" pitchFamily="18" charset="0"/>
              </a:rPr>
              <a:t>. Their fMRI scans show faster regulation and more balanced engagement of the prefrontal cortex — the brain’s command center for focus and decision-making. </a:t>
            </a:r>
            <a:r>
              <a:rPr lang="en-US" sz="1600" b="1" dirty="0">
                <a:solidFill>
                  <a:srgbClr val="A50021"/>
                </a:solidFill>
                <a:latin typeface="Garamond" panose="02020404030301010803" pitchFamily="18" charset="0"/>
              </a:rPr>
              <a:t>Meditation keeps your brain young.</a:t>
            </a:r>
            <a:endParaRPr lang="en-US" sz="1600" dirty="0">
              <a:solidFill>
                <a:srgbClr val="A50021"/>
              </a:solidFill>
              <a:latin typeface="Garamond" panose="02020404030301010803" pitchFamily="18" charset="0"/>
            </a:endParaRPr>
          </a:p>
          <a:p>
            <a:pPr marL="91440" indent="0" fontAlgn="ctr">
              <a:spcBef>
                <a:spcPts val="0"/>
              </a:spcBef>
              <a:spcAft>
                <a:spcPts val="600"/>
              </a:spcAft>
              <a:buNone/>
            </a:pPr>
            <a:r>
              <a:rPr lang="en-US" sz="1600" dirty="0">
                <a:latin typeface="Garamond" panose="02020404030301010803" pitchFamily="18" charset="0"/>
              </a:rPr>
              <a:t>Another </a:t>
            </a:r>
            <a:r>
              <a:rPr lang="en-US" sz="1600" b="1" dirty="0">
                <a:latin typeface="Garamond" panose="02020404030301010803" pitchFamily="18" charset="0"/>
              </a:rPr>
              <a:t>Harvard study</a:t>
            </a:r>
            <a:r>
              <a:rPr lang="en-US" sz="1600" dirty="0">
                <a:latin typeface="Garamond" panose="02020404030301010803" pitchFamily="18" charset="0"/>
              </a:rPr>
              <a:t> revealed more gray matter in key brain areas among meditators, including the hippocampus (memory), posterior cingulate (self-awareness), and TPJ (empathy). That means </a:t>
            </a:r>
            <a:r>
              <a:rPr lang="en-US" sz="1600" b="1" dirty="0">
                <a:solidFill>
                  <a:srgbClr val="A50021"/>
                </a:solidFill>
                <a:latin typeface="Garamond" panose="02020404030301010803" pitchFamily="18" charset="0"/>
              </a:rPr>
              <a:t>meditation helps you stay sharp and emotionally agile as you age</a:t>
            </a:r>
            <a:r>
              <a:rPr lang="en-US" sz="1600" dirty="0">
                <a:solidFill>
                  <a:srgbClr val="A50021"/>
                </a:solidFill>
                <a:latin typeface="Garamond" panose="02020404030301010803" pitchFamily="18" charset="0"/>
              </a:rPr>
              <a:t>.</a:t>
            </a:r>
            <a:endParaRPr lang="en-US" sz="1600" dirty="0">
              <a:solidFill>
                <a:srgbClr val="A50021"/>
              </a:solidFill>
            </a:endParaRPr>
          </a:p>
          <a:p>
            <a:pPr marL="0" indent="0">
              <a:buNone/>
            </a:pPr>
            <a:endParaRPr lang="en-US" sz="1000" dirty="0"/>
          </a:p>
        </p:txBody>
      </p:sp>
      <p:pic>
        <p:nvPicPr>
          <p:cNvPr id="4" name="Picture 3" descr="A person shaking hands with another person&#10;&#10;AI-generated content may be incorrect.">
            <a:extLst>
              <a:ext uri="{FF2B5EF4-FFF2-40B4-BE49-F238E27FC236}">
                <a16:creationId xmlns:a16="http://schemas.microsoft.com/office/drawing/2014/main" id="{8D0D3381-946C-8BD6-31E6-7FFE611AA287}"/>
              </a:ext>
            </a:extLst>
          </p:cNvPr>
          <p:cNvPicPr>
            <a:picLocks noChangeAspect="1"/>
          </p:cNvPicPr>
          <p:nvPr/>
        </p:nvPicPr>
        <p:blipFill>
          <a:blip r:embed="rId2">
            <a:extLst>
              <a:ext uri="{28A0092B-C50C-407E-A947-70E740481C1C}">
                <a14:useLocalDpi xmlns:a14="http://schemas.microsoft.com/office/drawing/2010/main" val="0"/>
              </a:ext>
            </a:extLst>
          </a:blip>
          <a:srcRect l="27935" r="20228"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5" name="Picture 4">
            <a:extLst>
              <a:ext uri="{FF2B5EF4-FFF2-40B4-BE49-F238E27FC236}">
                <a16:creationId xmlns:a16="http://schemas.microsoft.com/office/drawing/2014/main" id="{E15BCC18-41A6-E5DD-CAE4-AF7774DE5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782387"/>
            <a:ext cx="636574" cy="682139"/>
          </a:xfrm>
          <a:prstGeom prst="rect">
            <a:avLst/>
          </a:prstGeom>
        </p:spPr>
      </p:pic>
    </p:spTree>
    <p:extLst>
      <p:ext uri="{BB962C8B-B14F-4D97-AF65-F5344CB8AC3E}">
        <p14:creationId xmlns:p14="http://schemas.microsoft.com/office/powerpoint/2010/main" val="3274581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296</TotalTime>
  <Words>9442</Words>
  <Application>Microsoft Office PowerPoint</Application>
  <PresentationFormat>Widescreen</PresentationFormat>
  <Paragraphs>200</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Aptos Display</vt:lpstr>
      <vt:lpstr>Arial</vt:lpstr>
      <vt:lpstr>Garamond</vt:lpstr>
      <vt:lpstr>Modern Love</vt:lpstr>
      <vt:lpstr>Papyrus</vt:lpstr>
      <vt:lpstr>Office Theme</vt:lpstr>
      <vt:lpstr>  Contemplation Transforms; Let Me Count the Ways Transformed Prayer, Persons, Theology, &amp; World; the Energy of Contemplative Christianity 3 The story/journey, first The Superpower Process, second The Countertestimony, third  </vt:lpstr>
      <vt:lpstr>“Wisdom/Sophia Texts” as Countertestimony for a different experience of God </vt:lpstr>
      <vt:lpstr>The “12 steps of Alcoholics Anonymous” is Wisdom Literature</vt:lpstr>
      <vt:lpstr>What Do We Call This Reordering? (Since the Wisdom Pattern is “Order, Disorder, Reorder”)</vt:lpstr>
      <vt:lpstr>Richard Rohr’s Seeing Paul’s Letters as Written from the Consciousness of Mysticism. Transformed from dualistic to nondual thinking.</vt:lpstr>
      <vt:lpstr>A Changing Understanding of Prayer.  Prayer as “consent,” “assignment” with a different vibration (Teilhard’s Divine Milieu)</vt:lpstr>
      <vt:lpstr>The Evolution of Centering Prayer: from personal spirituality to planetary assignment </vt:lpstr>
      <vt:lpstr>DAILY ASSIGNMENT to restructure human and ecosystemic affairs on the planet from Cosmic Burning Bush Experiences. Consciousness Expansion means a “sense of oneness” expansion AND PLANTETARY RESPONSIBILITIES</vt:lpstr>
      <vt:lpstr>Changing your Brain.  Heart Mind Institute</vt:lpstr>
      <vt:lpstr>     “For Christians, it is to be a kind of fifth Gospel: to become the word of God and to manifest God empty of self and full of God.” Thomas Keating, The Human Condition. p. ix (JEB: Jesus wants me for a sunbeam.) </vt:lpstr>
      <vt:lpstr>Away from a distant, male gendered being sitting up there in the heavens.   “the consequences of an externalized deity that becomes replaced by ideological absolutes.” (Delio’s blog 3/20/26)</vt:lpstr>
      <vt:lpstr>The whole thing is God.   There is not a single place in all creation where God is not, because God is creation itself</vt:lpstr>
      <vt:lpstr>From the Divine Therapist to the sense of flowing oneness</vt:lpstr>
      <vt:lpstr>A cosmology that matches the size of what his cosmic heart had intuited</vt:lpstr>
      <vt:lpstr>      The "Relentless Stripping” away (often very painful) of “the God we thought was God” and who “no longer exists” so that you’re on the other side of the bridge where there is “boundless, bare presence”. </vt:lpstr>
      <vt:lpstr>Christ Consciousness in Suffering (the third Christic touchpoint) and final clarity.</vt:lpstr>
      <vt:lpstr>Nothing has destroyed the faith of so many as the disappointment of the expectation fed by the language of “Almighty God.”</vt:lpstr>
      <vt:lpstr>PowerPoint Presentation</vt:lpstr>
      <vt:lpstr>There is nothing that is not God</vt:lpstr>
      <vt:lpstr>God is the unity. There is only One.</vt:lpstr>
      <vt:lpstr>One God who is above all and through all and in all. Ephesians 4: 4-6</vt:lpstr>
      <vt:lpstr>Once you arrive a “the unitive state,” or a “transforming union,” there’s still more to the journey: “UNITY CONSCIOUSNESS” or “NONDUALITY,”  conferring the capacity to be directly in relationship with “that aspect of God that is un-manifest.”</vt:lpstr>
      <vt:lpstr>God coinheres interpenetrates everything; the whole thing is God; the sense of flowing oneness</vt:lpstr>
      <vt:lpstr>Let go of old wineskins to follow nondual flowing oneness into the world</vt:lpstr>
      <vt:lpstr>Have a Sacred Place. Bring forth who you are and what you might be.</vt:lpstr>
      <vt:lpstr>*Original Sin?</vt:lpstr>
      <vt:lpstr>PowerPoint Presentation</vt:lpstr>
      <vt:lpstr>8 Agreements</vt:lpstr>
      <vt:lpstr>Separation becomes slaughter, severing humans from their cosmic roots produces catastrophe.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 Bacon</dc:creator>
  <cp:lastModifiedBy>Ed Bacon</cp:lastModifiedBy>
  <cp:revision>1</cp:revision>
  <dcterms:created xsi:type="dcterms:W3CDTF">2026-03-19T18:49:37Z</dcterms:created>
  <dcterms:modified xsi:type="dcterms:W3CDTF">2026-03-22T22:36:18Z</dcterms:modified>
</cp:coreProperties>
</file>