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409" r:id="rId3"/>
    <p:sldId id="414" r:id="rId4"/>
    <p:sldId id="410" r:id="rId5"/>
    <p:sldId id="411" r:id="rId6"/>
    <p:sldId id="265" r:id="rId7"/>
    <p:sldId id="262" r:id="rId8"/>
    <p:sldId id="314" r:id="rId9"/>
    <p:sldId id="315" r:id="rId10"/>
    <p:sldId id="284" r:id="rId11"/>
    <p:sldId id="257" r:id="rId12"/>
    <p:sldId id="316" r:id="rId13"/>
    <p:sldId id="413"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3300"/>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D58BFEC-3703-43DB-8B71-6937671B4FC3}" v="20" dt="2026-03-20T20:25:11.51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9" d="100"/>
          <a:sy n="79" d="100"/>
        </p:scale>
        <p:origin x="704" y="2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20"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19"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d Bacon" userId="1cfa115afbd039b9" providerId="LiveId" clId="{7E037E18-C2E3-4D05-AA64-C7EC8C39C247}"/>
    <pc:docChg chg="custSel addSld delSld modSld sldOrd">
      <pc:chgData name="Ed Bacon" userId="1cfa115afbd039b9" providerId="LiveId" clId="{7E037E18-C2E3-4D05-AA64-C7EC8C39C247}" dt="2026-03-20T20:27:06.767" v="223" actId="20577"/>
      <pc:docMkLst>
        <pc:docMk/>
      </pc:docMkLst>
      <pc:sldChg chg="addSp modSp new mod setBg">
        <pc:chgData name="Ed Bacon" userId="1cfa115afbd039b9" providerId="LiveId" clId="{7E037E18-C2E3-4D05-AA64-C7EC8C39C247}" dt="2026-03-20T20:27:06.767" v="223" actId="20577"/>
        <pc:sldMkLst>
          <pc:docMk/>
          <pc:sldMk cId="1958512754" sldId="256"/>
        </pc:sldMkLst>
        <pc:spChg chg="mod">
          <ac:chgData name="Ed Bacon" userId="1cfa115afbd039b9" providerId="LiveId" clId="{7E037E18-C2E3-4D05-AA64-C7EC8C39C247}" dt="2026-03-20T20:27:06.767" v="223" actId="20577"/>
          <ac:spMkLst>
            <pc:docMk/>
            <pc:sldMk cId="1958512754" sldId="256"/>
            <ac:spMk id="2" creationId="{213F7792-E18A-64FA-43D3-0A28CCC87518}"/>
          </ac:spMkLst>
        </pc:spChg>
        <pc:spChg chg="mod">
          <ac:chgData name="Ed Bacon" userId="1cfa115afbd039b9" providerId="LiveId" clId="{7E037E18-C2E3-4D05-AA64-C7EC8C39C247}" dt="2026-03-20T20:14:00.993" v="121" actId="207"/>
          <ac:spMkLst>
            <pc:docMk/>
            <pc:sldMk cId="1958512754" sldId="256"/>
            <ac:spMk id="3" creationId="{CEAE6B06-7F75-8E33-9C3C-7BCCC0733847}"/>
          </ac:spMkLst>
        </pc:spChg>
        <pc:spChg chg="add">
          <ac:chgData name="Ed Bacon" userId="1cfa115afbd039b9" providerId="LiveId" clId="{7E037E18-C2E3-4D05-AA64-C7EC8C39C247}" dt="2026-03-20T20:11:51.735" v="108" actId="26606"/>
          <ac:spMkLst>
            <pc:docMk/>
            <pc:sldMk cId="1958512754" sldId="256"/>
            <ac:spMk id="14" creationId="{ADA216DF-C268-4A25-A2DC-51E15F55003F}"/>
          </ac:spMkLst>
        </pc:spChg>
        <pc:spChg chg="add">
          <ac:chgData name="Ed Bacon" userId="1cfa115afbd039b9" providerId="LiveId" clId="{7E037E18-C2E3-4D05-AA64-C7EC8C39C247}" dt="2026-03-20T20:11:51.735" v="108" actId="26606"/>
          <ac:spMkLst>
            <pc:docMk/>
            <pc:sldMk cId="1958512754" sldId="256"/>
            <ac:spMk id="16" creationId="{DE127D07-37F2-4FE3-9F47-F0CD6740D5D8}"/>
          </ac:spMkLst>
        </pc:spChg>
        <pc:picChg chg="add mod">
          <ac:chgData name="Ed Bacon" userId="1cfa115afbd039b9" providerId="LiveId" clId="{7E037E18-C2E3-4D05-AA64-C7EC8C39C247}" dt="2026-03-20T20:11:51.735" v="108" actId="26606"/>
          <ac:picMkLst>
            <pc:docMk/>
            <pc:sldMk cId="1958512754" sldId="256"/>
            <ac:picMk id="5" creationId="{E0A411F3-26F1-B2D7-9B18-DC15FFA0D6DA}"/>
          </ac:picMkLst>
        </pc:picChg>
        <pc:picChg chg="add mod ord">
          <ac:chgData name="Ed Bacon" userId="1cfa115afbd039b9" providerId="LiveId" clId="{7E037E18-C2E3-4D05-AA64-C7EC8C39C247}" dt="2026-03-20T20:11:51.735" v="108" actId="26606"/>
          <ac:picMkLst>
            <pc:docMk/>
            <pc:sldMk cId="1958512754" sldId="256"/>
            <ac:picMk id="7" creationId="{4580A39E-24B3-2ABD-AA14-0CAC7419879F}"/>
          </ac:picMkLst>
        </pc:picChg>
        <pc:picChg chg="add mod">
          <ac:chgData name="Ed Bacon" userId="1cfa115afbd039b9" providerId="LiveId" clId="{7E037E18-C2E3-4D05-AA64-C7EC8C39C247}" dt="2026-03-20T20:11:51.735" v="108" actId="26606"/>
          <ac:picMkLst>
            <pc:docMk/>
            <pc:sldMk cId="1958512754" sldId="256"/>
            <ac:picMk id="9" creationId="{01FCCDE7-BC48-5C95-92B1-DB5C8FC90421}"/>
          </ac:picMkLst>
        </pc:picChg>
      </pc:sldChg>
      <pc:sldChg chg="new del">
        <pc:chgData name="Ed Bacon" userId="1cfa115afbd039b9" providerId="LiveId" clId="{7E037E18-C2E3-4D05-AA64-C7EC8C39C247}" dt="2026-03-20T19:56:39.564" v="85" actId="2696"/>
        <pc:sldMkLst>
          <pc:docMk/>
          <pc:sldMk cId="1361731911" sldId="257"/>
        </pc:sldMkLst>
      </pc:sldChg>
      <pc:sldChg chg="add">
        <pc:chgData name="Ed Bacon" userId="1cfa115afbd039b9" providerId="LiveId" clId="{7E037E18-C2E3-4D05-AA64-C7EC8C39C247}" dt="2026-03-20T20:25:11.507" v="215"/>
        <pc:sldMkLst>
          <pc:docMk/>
          <pc:sldMk cId="1940905456" sldId="257"/>
        </pc:sldMkLst>
      </pc:sldChg>
      <pc:sldChg chg="modSp add mod ord">
        <pc:chgData name="Ed Bacon" userId="1cfa115afbd039b9" providerId="LiveId" clId="{7E037E18-C2E3-4D05-AA64-C7EC8C39C247}" dt="2026-03-20T20:20:05.200" v="157" actId="33524"/>
        <pc:sldMkLst>
          <pc:docMk/>
          <pc:sldMk cId="2129183194" sldId="262"/>
        </pc:sldMkLst>
        <pc:spChg chg="mod">
          <ac:chgData name="Ed Bacon" userId="1cfa115afbd039b9" providerId="LiveId" clId="{7E037E18-C2E3-4D05-AA64-C7EC8C39C247}" dt="2026-03-20T20:18:21.570" v="147" actId="1076"/>
          <ac:spMkLst>
            <pc:docMk/>
            <pc:sldMk cId="2129183194" sldId="262"/>
            <ac:spMk id="2" creationId="{DD1996F1-20B4-5173-12DD-928960DFCB5C}"/>
          </ac:spMkLst>
        </pc:spChg>
        <pc:spChg chg="mod">
          <ac:chgData name="Ed Bacon" userId="1cfa115afbd039b9" providerId="LiveId" clId="{7E037E18-C2E3-4D05-AA64-C7EC8C39C247}" dt="2026-03-20T20:20:05.200" v="157" actId="33524"/>
          <ac:spMkLst>
            <pc:docMk/>
            <pc:sldMk cId="2129183194" sldId="262"/>
            <ac:spMk id="3" creationId="{C100530C-C403-848F-3356-FE7C8514ADBF}"/>
          </ac:spMkLst>
        </pc:spChg>
      </pc:sldChg>
      <pc:sldChg chg="modSp add mod ord setBg">
        <pc:chgData name="Ed Bacon" userId="1cfa115afbd039b9" providerId="LiveId" clId="{7E037E18-C2E3-4D05-AA64-C7EC8C39C247}" dt="2026-03-20T20:21:23.116" v="167" actId="14100"/>
        <pc:sldMkLst>
          <pc:docMk/>
          <pc:sldMk cId="1186493228" sldId="265"/>
        </pc:sldMkLst>
        <pc:picChg chg="mod">
          <ac:chgData name="Ed Bacon" userId="1cfa115afbd039b9" providerId="LiveId" clId="{7E037E18-C2E3-4D05-AA64-C7EC8C39C247}" dt="2026-03-20T20:21:23.116" v="167" actId="14100"/>
          <ac:picMkLst>
            <pc:docMk/>
            <pc:sldMk cId="1186493228" sldId="265"/>
            <ac:picMk id="6" creationId="{86501C24-B82E-1F01-589F-63EF9E25E342}"/>
          </ac:picMkLst>
        </pc:picChg>
        <pc:picChg chg="mod">
          <ac:chgData name="Ed Bacon" userId="1cfa115afbd039b9" providerId="LiveId" clId="{7E037E18-C2E3-4D05-AA64-C7EC8C39C247}" dt="2026-03-20T20:21:17.439" v="166" actId="1076"/>
          <ac:picMkLst>
            <pc:docMk/>
            <pc:sldMk cId="1186493228" sldId="265"/>
            <ac:picMk id="8" creationId="{02F81DA0-442B-8A04-E7AD-E0A068CBEEC5}"/>
          </ac:picMkLst>
        </pc:picChg>
      </pc:sldChg>
      <pc:sldChg chg="modSp add mod ord">
        <pc:chgData name="Ed Bacon" userId="1cfa115afbd039b9" providerId="LiveId" clId="{7E037E18-C2E3-4D05-AA64-C7EC8C39C247}" dt="2026-03-20T20:23:54.305" v="214" actId="14100"/>
        <pc:sldMkLst>
          <pc:docMk/>
          <pc:sldMk cId="2157857841" sldId="284"/>
        </pc:sldMkLst>
        <pc:spChg chg="mod">
          <ac:chgData name="Ed Bacon" userId="1cfa115afbd039b9" providerId="LiveId" clId="{7E037E18-C2E3-4D05-AA64-C7EC8C39C247}" dt="2026-03-20T20:23:54.305" v="214" actId="14100"/>
          <ac:spMkLst>
            <pc:docMk/>
            <pc:sldMk cId="2157857841" sldId="284"/>
            <ac:spMk id="3" creationId="{ABF9881E-99D1-8E44-FCBB-10771BA97B9A}"/>
          </ac:spMkLst>
        </pc:spChg>
      </pc:sldChg>
      <pc:sldChg chg="add del">
        <pc:chgData name="Ed Bacon" userId="1cfa115afbd039b9" providerId="LiveId" clId="{7E037E18-C2E3-4D05-AA64-C7EC8C39C247}" dt="2026-03-20T20:17:19.111" v="137" actId="2696"/>
        <pc:sldMkLst>
          <pc:docMk/>
          <pc:sldMk cId="552195350" sldId="290"/>
        </pc:sldMkLst>
      </pc:sldChg>
      <pc:sldChg chg="modSp add mod">
        <pc:chgData name="Ed Bacon" userId="1cfa115afbd039b9" providerId="LiveId" clId="{7E037E18-C2E3-4D05-AA64-C7EC8C39C247}" dt="2026-03-20T20:22:57.651" v="210" actId="255"/>
        <pc:sldMkLst>
          <pc:docMk/>
          <pc:sldMk cId="1586892419" sldId="314"/>
        </pc:sldMkLst>
        <pc:spChg chg="mod">
          <ac:chgData name="Ed Bacon" userId="1cfa115afbd039b9" providerId="LiveId" clId="{7E037E18-C2E3-4D05-AA64-C7EC8C39C247}" dt="2026-03-20T20:22:18.547" v="206" actId="14100"/>
          <ac:spMkLst>
            <pc:docMk/>
            <pc:sldMk cId="1586892419" sldId="314"/>
            <ac:spMk id="2" creationId="{95104DBD-21A3-C998-68D6-33C5FB9185FC}"/>
          </ac:spMkLst>
        </pc:spChg>
        <pc:spChg chg="mod">
          <ac:chgData name="Ed Bacon" userId="1cfa115afbd039b9" providerId="LiveId" clId="{7E037E18-C2E3-4D05-AA64-C7EC8C39C247}" dt="2026-03-20T20:22:57.651" v="210" actId="255"/>
          <ac:spMkLst>
            <pc:docMk/>
            <pc:sldMk cId="1586892419" sldId="314"/>
            <ac:spMk id="3" creationId="{9D26CA46-66B2-87EA-848E-48EA7EB2C53A}"/>
          </ac:spMkLst>
        </pc:spChg>
      </pc:sldChg>
      <pc:sldChg chg="add">
        <pc:chgData name="Ed Bacon" userId="1cfa115afbd039b9" providerId="LiveId" clId="{7E037E18-C2E3-4D05-AA64-C7EC8C39C247}" dt="2026-03-19T22:20:40.019" v="65"/>
        <pc:sldMkLst>
          <pc:docMk/>
          <pc:sldMk cId="621216438" sldId="315"/>
        </pc:sldMkLst>
      </pc:sldChg>
      <pc:sldChg chg="add">
        <pc:chgData name="Ed Bacon" userId="1cfa115afbd039b9" providerId="LiveId" clId="{7E037E18-C2E3-4D05-AA64-C7EC8C39C247}" dt="2026-03-19T22:20:53.280" v="66"/>
        <pc:sldMkLst>
          <pc:docMk/>
          <pc:sldMk cId="1367636844" sldId="316"/>
        </pc:sldMkLst>
      </pc:sldChg>
      <pc:sldChg chg="add del setBg">
        <pc:chgData name="Ed Bacon" userId="1cfa115afbd039b9" providerId="LiveId" clId="{7E037E18-C2E3-4D05-AA64-C7EC8C39C247}" dt="2026-03-20T16:14:44.615" v="69" actId="2696"/>
        <pc:sldMkLst>
          <pc:docMk/>
          <pc:sldMk cId="1285530323" sldId="317"/>
        </pc:sldMkLst>
      </pc:sldChg>
      <pc:sldChg chg="modSp add del mod ord">
        <pc:chgData name="Ed Bacon" userId="1cfa115afbd039b9" providerId="LiveId" clId="{7E037E18-C2E3-4D05-AA64-C7EC8C39C247}" dt="2026-03-20T20:23:31.010" v="211" actId="2696"/>
        <pc:sldMkLst>
          <pc:docMk/>
          <pc:sldMk cId="1341827522" sldId="325"/>
        </pc:sldMkLst>
        <pc:spChg chg="mod">
          <ac:chgData name="Ed Bacon" userId="1cfa115afbd039b9" providerId="LiveId" clId="{7E037E18-C2E3-4D05-AA64-C7EC8C39C247}" dt="2026-03-20T19:57:46.613" v="87" actId="20577"/>
          <ac:spMkLst>
            <pc:docMk/>
            <pc:sldMk cId="1341827522" sldId="325"/>
            <ac:spMk id="11" creationId="{5E7F11B9-A5DB-B80F-D0B0-A10F11728739}"/>
          </ac:spMkLst>
        </pc:spChg>
      </pc:sldChg>
      <pc:sldChg chg="add ord setBg">
        <pc:chgData name="Ed Bacon" userId="1cfa115afbd039b9" providerId="LiveId" clId="{7E037E18-C2E3-4D05-AA64-C7EC8C39C247}" dt="2026-03-20T19:58:24.904" v="89"/>
        <pc:sldMkLst>
          <pc:docMk/>
          <pc:sldMk cId="1250372769" sldId="409"/>
        </pc:sldMkLst>
      </pc:sldChg>
      <pc:sldChg chg="add ord">
        <pc:chgData name="Ed Bacon" userId="1cfa115afbd039b9" providerId="LiveId" clId="{7E037E18-C2E3-4D05-AA64-C7EC8C39C247}" dt="2026-03-20T20:14:53.859" v="125"/>
        <pc:sldMkLst>
          <pc:docMk/>
          <pc:sldMk cId="3585836547" sldId="410"/>
        </pc:sldMkLst>
      </pc:sldChg>
      <pc:sldChg chg="modSp add mod ord setBg">
        <pc:chgData name="Ed Bacon" userId="1cfa115afbd039b9" providerId="LiveId" clId="{7E037E18-C2E3-4D05-AA64-C7EC8C39C247}" dt="2026-03-20T20:15:43.739" v="128" actId="14100"/>
        <pc:sldMkLst>
          <pc:docMk/>
          <pc:sldMk cId="660832283" sldId="411"/>
        </pc:sldMkLst>
        <pc:spChg chg="mod">
          <ac:chgData name="Ed Bacon" userId="1cfa115afbd039b9" providerId="LiveId" clId="{7E037E18-C2E3-4D05-AA64-C7EC8C39C247}" dt="2026-03-20T20:15:43.739" v="128" actId="14100"/>
          <ac:spMkLst>
            <pc:docMk/>
            <pc:sldMk cId="660832283" sldId="411"/>
            <ac:spMk id="3" creationId="{5222ADE5-C864-A9FE-4D86-BD755115B0EE}"/>
          </ac:spMkLst>
        </pc:spChg>
      </pc:sldChg>
      <pc:sldChg chg="add ord">
        <pc:chgData name="Ed Bacon" userId="1cfa115afbd039b9" providerId="LiveId" clId="{7E037E18-C2E3-4D05-AA64-C7EC8C39C247}" dt="2026-03-20T20:16:38.698" v="136"/>
        <pc:sldMkLst>
          <pc:docMk/>
          <pc:sldMk cId="3590104085" sldId="413"/>
        </pc:sldMkLst>
      </pc:sldChg>
      <pc:sldChg chg="modSp add mod ord setBg">
        <pc:chgData name="Ed Bacon" userId="1cfa115afbd039b9" providerId="LiveId" clId="{7E037E18-C2E3-4D05-AA64-C7EC8C39C247}" dt="2026-03-20T20:14:33.186" v="123" actId="27636"/>
        <pc:sldMkLst>
          <pc:docMk/>
          <pc:sldMk cId="3533970630" sldId="414"/>
        </pc:sldMkLst>
        <pc:spChg chg="mod">
          <ac:chgData name="Ed Bacon" userId="1cfa115afbd039b9" providerId="LiveId" clId="{7E037E18-C2E3-4D05-AA64-C7EC8C39C247}" dt="2026-03-20T20:14:33.186" v="123" actId="27636"/>
          <ac:spMkLst>
            <pc:docMk/>
            <pc:sldMk cId="3533970630" sldId="414"/>
            <ac:spMk id="3" creationId="{FC1073BC-7F97-2FF6-E57F-6670BCC06237}"/>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85726F-A3E2-496E-D4E5-4B8983A5213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7417B02-45DF-6502-673F-4EDC6EF63C3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15651CD-1184-CB52-51C7-AA48CDF46128}"/>
              </a:ext>
            </a:extLst>
          </p:cNvPr>
          <p:cNvSpPr>
            <a:spLocks noGrp="1"/>
          </p:cNvSpPr>
          <p:nvPr>
            <p:ph type="dt" sz="half" idx="10"/>
          </p:nvPr>
        </p:nvSpPr>
        <p:spPr/>
        <p:txBody>
          <a:bodyPr/>
          <a:lstStyle/>
          <a:p>
            <a:fld id="{F37B4068-9FD6-4110-87EF-888254B95129}" type="datetimeFigureOut">
              <a:rPr lang="en-US" smtClean="0"/>
              <a:t>3/20/2026</a:t>
            </a:fld>
            <a:endParaRPr lang="en-US"/>
          </a:p>
        </p:txBody>
      </p:sp>
      <p:sp>
        <p:nvSpPr>
          <p:cNvPr id="5" name="Footer Placeholder 4">
            <a:extLst>
              <a:ext uri="{FF2B5EF4-FFF2-40B4-BE49-F238E27FC236}">
                <a16:creationId xmlns:a16="http://schemas.microsoft.com/office/drawing/2014/main" id="{041E3E57-9C30-4995-1B96-2AED90EAB9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8E1039-77D9-C842-9C27-30F543FE280D}"/>
              </a:ext>
            </a:extLst>
          </p:cNvPr>
          <p:cNvSpPr>
            <a:spLocks noGrp="1"/>
          </p:cNvSpPr>
          <p:nvPr>
            <p:ph type="sldNum" sz="quarter" idx="12"/>
          </p:nvPr>
        </p:nvSpPr>
        <p:spPr/>
        <p:txBody>
          <a:bodyPr/>
          <a:lstStyle/>
          <a:p>
            <a:fld id="{9D514566-9685-4BD5-8661-2069A6EB955B}" type="slidenum">
              <a:rPr lang="en-US" smtClean="0"/>
              <a:t>‹#›</a:t>
            </a:fld>
            <a:endParaRPr lang="en-US"/>
          </a:p>
        </p:txBody>
      </p:sp>
    </p:spTree>
    <p:extLst>
      <p:ext uri="{BB962C8B-B14F-4D97-AF65-F5344CB8AC3E}">
        <p14:creationId xmlns:p14="http://schemas.microsoft.com/office/powerpoint/2010/main" val="26315644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CE6B77-DC73-33B8-0E2F-31306B824FE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2AB6425-0964-1B50-B4A4-E208636E80C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D80C9A-D34C-F02C-CFBD-A66F74577002}"/>
              </a:ext>
            </a:extLst>
          </p:cNvPr>
          <p:cNvSpPr>
            <a:spLocks noGrp="1"/>
          </p:cNvSpPr>
          <p:nvPr>
            <p:ph type="dt" sz="half" idx="10"/>
          </p:nvPr>
        </p:nvSpPr>
        <p:spPr/>
        <p:txBody>
          <a:bodyPr/>
          <a:lstStyle/>
          <a:p>
            <a:fld id="{F37B4068-9FD6-4110-87EF-888254B95129}" type="datetimeFigureOut">
              <a:rPr lang="en-US" smtClean="0"/>
              <a:t>3/20/2026</a:t>
            </a:fld>
            <a:endParaRPr lang="en-US"/>
          </a:p>
        </p:txBody>
      </p:sp>
      <p:sp>
        <p:nvSpPr>
          <p:cNvPr id="5" name="Footer Placeholder 4">
            <a:extLst>
              <a:ext uri="{FF2B5EF4-FFF2-40B4-BE49-F238E27FC236}">
                <a16:creationId xmlns:a16="http://schemas.microsoft.com/office/drawing/2014/main" id="{DA993708-F733-545B-68EC-EBAE2455B8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C127C3-71FA-864D-7250-C59B1B1845A1}"/>
              </a:ext>
            </a:extLst>
          </p:cNvPr>
          <p:cNvSpPr>
            <a:spLocks noGrp="1"/>
          </p:cNvSpPr>
          <p:nvPr>
            <p:ph type="sldNum" sz="quarter" idx="12"/>
          </p:nvPr>
        </p:nvSpPr>
        <p:spPr/>
        <p:txBody>
          <a:bodyPr/>
          <a:lstStyle/>
          <a:p>
            <a:fld id="{9D514566-9685-4BD5-8661-2069A6EB955B}" type="slidenum">
              <a:rPr lang="en-US" smtClean="0"/>
              <a:t>‹#›</a:t>
            </a:fld>
            <a:endParaRPr lang="en-US"/>
          </a:p>
        </p:txBody>
      </p:sp>
    </p:spTree>
    <p:extLst>
      <p:ext uri="{BB962C8B-B14F-4D97-AF65-F5344CB8AC3E}">
        <p14:creationId xmlns:p14="http://schemas.microsoft.com/office/powerpoint/2010/main" val="8988561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74020EE-B4ED-98BB-449F-69C26A4B168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E442356-F1AD-E145-4F96-AC7DE025BF9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0A41DC-4B7C-2EBD-09D5-41AAD9D2E289}"/>
              </a:ext>
            </a:extLst>
          </p:cNvPr>
          <p:cNvSpPr>
            <a:spLocks noGrp="1"/>
          </p:cNvSpPr>
          <p:nvPr>
            <p:ph type="dt" sz="half" idx="10"/>
          </p:nvPr>
        </p:nvSpPr>
        <p:spPr/>
        <p:txBody>
          <a:bodyPr/>
          <a:lstStyle/>
          <a:p>
            <a:fld id="{F37B4068-9FD6-4110-87EF-888254B95129}" type="datetimeFigureOut">
              <a:rPr lang="en-US" smtClean="0"/>
              <a:t>3/20/2026</a:t>
            </a:fld>
            <a:endParaRPr lang="en-US"/>
          </a:p>
        </p:txBody>
      </p:sp>
      <p:sp>
        <p:nvSpPr>
          <p:cNvPr id="5" name="Footer Placeholder 4">
            <a:extLst>
              <a:ext uri="{FF2B5EF4-FFF2-40B4-BE49-F238E27FC236}">
                <a16:creationId xmlns:a16="http://schemas.microsoft.com/office/drawing/2014/main" id="{D241B157-4DF8-445E-8D16-ADEB2E24CB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BF0393-FA42-1912-E21E-747443120E3A}"/>
              </a:ext>
            </a:extLst>
          </p:cNvPr>
          <p:cNvSpPr>
            <a:spLocks noGrp="1"/>
          </p:cNvSpPr>
          <p:nvPr>
            <p:ph type="sldNum" sz="quarter" idx="12"/>
          </p:nvPr>
        </p:nvSpPr>
        <p:spPr/>
        <p:txBody>
          <a:bodyPr/>
          <a:lstStyle/>
          <a:p>
            <a:fld id="{9D514566-9685-4BD5-8661-2069A6EB955B}" type="slidenum">
              <a:rPr lang="en-US" smtClean="0"/>
              <a:t>‹#›</a:t>
            </a:fld>
            <a:endParaRPr lang="en-US"/>
          </a:p>
        </p:txBody>
      </p:sp>
    </p:spTree>
    <p:extLst>
      <p:ext uri="{BB962C8B-B14F-4D97-AF65-F5344CB8AC3E}">
        <p14:creationId xmlns:p14="http://schemas.microsoft.com/office/powerpoint/2010/main" val="1886201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6EFFEF-DFD0-6BCB-4626-AA884739584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6792FBF-2221-97F5-311E-F778DA5A7AD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D3D26CE-5190-AF49-AB73-DB480DF4F8C7}"/>
              </a:ext>
            </a:extLst>
          </p:cNvPr>
          <p:cNvSpPr>
            <a:spLocks noGrp="1"/>
          </p:cNvSpPr>
          <p:nvPr>
            <p:ph type="dt" sz="half" idx="10"/>
          </p:nvPr>
        </p:nvSpPr>
        <p:spPr/>
        <p:txBody>
          <a:bodyPr/>
          <a:lstStyle/>
          <a:p>
            <a:fld id="{F37B4068-9FD6-4110-87EF-888254B95129}" type="datetimeFigureOut">
              <a:rPr lang="en-US" smtClean="0"/>
              <a:t>3/20/2026</a:t>
            </a:fld>
            <a:endParaRPr lang="en-US"/>
          </a:p>
        </p:txBody>
      </p:sp>
      <p:sp>
        <p:nvSpPr>
          <p:cNvPr id="5" name="Footer Placeholder 4">
            <a:extLst>
              <a:ext uri="{FF2B5EF4-FFF2-40B4-BE49-F238E27FC236}">
                <a16:creationId xmlns:a16="http://schemas.microsoft.com/office/drawing/2014/main" id="{7D34863E-97DD-320D-BE46-B244B1ACD4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AB2C52-1CF5-FC8E-5166-89551AF25AB2}"/>
              </a:ext>
            </a:extLst>
          </p:cNvPr>
          <p:cNvSpPr>
            <a:spLocks noGrp="1"/>
          </p:cNvSpPr>
          <p:nvPr>
            <p:ph type="sldNum" sz="quarter" idx="12"/>
          </p:nvPr>
        </p:nvSpPr>
        <p:spPr/>
        <p:txBody>
          <a:bodyPr/>
          <a:lstStyle/>
          <a:p>
            <a:fld id="{9D514566-9685-4BD5-8661-2069A6EB955B}" type="slidenum">
              <a:rPr lang="en-US" smtClean="0"/>
              <a:t>‹#›</a:t>
            </a:fld>
            <a:endParaRPr lang="en-US"/>
          </a:p>
        </p:txBody>
      </p:sp>
    </p:spTree>
    <p:extLst>
      <p:ext uri="{BB962C8B-B14F-4D97-AF65-F5344CB8AC3E}">
        <p14:creationId xmlns:p14="http://schemas.microsoft.com/office/powerpoint/2010/main" val="29010971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27D247-5292-95FD-B411-28797466795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C967DC1-F803-67D3-27E0-807CFBB0084D}"/>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C9C90C6-0DC9-9934-0C99-53DCD724DE2C}"/>
              </a:ext>
            </a:extLst>
          </p:cNvPr>
          <p:cNvSpPr>
            <a:spLocks noGrp="1"/>
          </p:cNvSpPr>
          <p:nvPr>
            <p:ph type="dt" sz="half" idx="10"/>
          </p:nvPr>
        </p:nvSpPr>
        <p:spPr/>
        <p:txBody>
          <a:bodyPr/>
          <a:lstStyle/>
          <a:p>
            <a:fld id="{F37B4068-9FD6-4110-87EF-888254B95129}" type="datetimeFigureOut">
              <a:rPr lang="en-US" smtClean="0"/>
              <a:t>3/20/2026</a:t>
            </a:fld>
            <a:endParaRPr lang="en-US"/>
          </a:p>
        </p:txBody>
      </p:sp>
      <p:sp>
        <p:nvSpPr>
          <p:cNvPr id="5" name="Footer Placeholder 4">
            <a:extLst>
              <a:ext uri="{FF2B5EF4-FFF2-40B4-BE49-F238E27FC236}">
                <a16:creationId xmlns:a16="http://schemas.microsoft.com/office/drawing/2014/main" id="{A887350A-9F7F-9BE1-3C3B-C41FBEC919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A4B32C0-956E-6477-5F19-68356DCA13CF}"/>
              </a:ext>
            </a:extLst>
          </p:cNvPr>
          <p:cNvSpPr>
            <a:spLocks noGrp="1"/>
          </p:cNvSpPr>
          <p:nvPr>
            <p:ph type="sldNum" sz="quarter" idx="12"/>
          </p:nvPr>
        </p:nvSpPr>
        <p:spPr/>
        <p:txBody>
          <a:bodyPr/>
          <a:lstStyle/>
          <a:p>
            <a:fld id="{9D514566-9685-4BD5-8661-2069A6EB955B}" type="slidenum">
              <a:rPr lang="en-US" smtClean="0"/>
              <a:t>‹#›</a:t>
            </a:fld>
            <a:endParaRPr lang="en-US"/>
          </a:p>
        </p:txBody>
      </p:sp>
    </p:spTree>
    <p:extLst>
      <p:ext uri="{BB962C8B-B14F-4D97-AF65-F5344CB8AC3E}">
        <p14:creationId xmlns:p14="http://schemas.microsoft.com/office/powerpoint/2010/main" val="22690788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51251D-5C6B-ADD8-91BD-BE0E9E11CF6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8918A93-7526-B9E2-BFDE-F0F0129B9AA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A837D52-7004-832F-1BA0-E65F1A38311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A21AF7C-435B-0382-CADD-A8B798C0915C}"/>
              </a:ext>
            </a:extLst>
          </p:cNvPr>
          <p:cNvSpPr>
            <a:spLocks noGrp="1"/>
          </p:cNvSpPr>
          <p:nvPr>
            <p:ph type="dt" sz="half" idx="10"/>
          </p:nvPr>
        </p:nvSpPr>
        <p:spPr/>
        <p:txBody>
          <a:bodyPr/>
          <a:lstStyle/>
          <a:p>
            <a:fld id="{F37B4068-9FD6-4110-87EF-888254B95129}" type="datetimeFigureOut">
              <a:rPr lang="en-US" smtClean="0"/>
              <a:t>3/20/2026</a:t>
            </a:fld>
            <a:endParaRPr lang="en-US"/>
          </a:p>
        </p:txBody>
      </p:sp>
      <p:sp>
        <p:nvSpPr>
          <p:cNvPr id="6" name="Footer Placeholder 5">
            <a:extLst>
              <a:ext uri="{FF2B5EF4-FFF2-40B4-BE49-F238E27FC236}">
                <a16:creationId xmlns:a16="http://schemas.microsoft.com/office/drawing/2014/main" id="{0E18D986-E906-8C80-2292-D2E0CD4A8D7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D5B6693-50F4-708F-7252-B0B568F2F2D0}"/>
              </a:ext>
            </a:extLst>
          </p:cNvPr>
          <p:cNvSpPr>
            <a:spLocks noGrp="1"/>
          </p:cNvSpPr>
          <p:nvPr>
            <p:ph type="sldNum" sz="quarter" idx="12"/>
          </p:nvPr>
        </p:nvSpPr>
        <p:spPr/>
        <p:txBody>
          <a:bodyPr/>
          <a:lstStyle/>
          <a:p>
            <a:fld id="{9D514566-9685-4BD5-8661-2069A6EB955B}" type="slidenum">
              <a:rPr lang="en-US" smtClean="0"/>
              <a:t>‹#›</a:t>
            </a:fld>
            <a:endParaRPr lang="en-US"/>
          </a:p>
        </p:txBody>
      </p:sp>
    </p:spTree>
    <p:extLst>
      <p:ext uri="{BB962C8B-B14F-4D97-AF65-F5344CB8AC3E}">
        <p14:creationId xmlns:p14="http://schemas.microsoft.com/office/powerpoint/2010/main" val="31776849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53F84-7079-5D03-15B6-989DC3F7D71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B7B14CA-7E03-C1B6-CC4F-8F062AB0D65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F930222-E70A-2A81-4013-3B3358D2212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75E43A4-3DFB-CC9C-32B8-49CEB508539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FB85B50-FC03-3E33-B944-E5D679557EA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54EBB34-FEA7-C0BE-D1AC-D0224464F3B7}"/>
              </a:ext>
            </a:extLst>
          </p:cNvPr>
          <p:cNvSpPr>
            <a:spLocks noGrp="1"/>
          </p:cNvSpPr>
          <p:nvPr>
            <p:ph type="dt" sz="half" idx="10"/>
          </p:nvPr>
        </p:nvSpPr>
        <p:spPr/>
        <p:txBody>
          <a:bodyPr/>
          <a:lstStyle/>
          <a:p>
            <a:fld id="{F37B4068-9FD6-4110-87EF-888254B95129}" type="datetimeFigureOut">
              <a:rPr lang="en-US" smtClean="0"/>
              <a:t>3/20/2026</a:t>
            </a:fld>
            <a:endParaRPr lang="en-US"/>
          </a:p>
        </p:txBody>
      </p:sp>
      <p:sp>
        <p:nvSpPr>
          <p:cNvPr id="8" name="Footer Placeholder 7">
            <a:extLst>
              <a:ext uri="{FF2B5EF4-FFF2-40B4-BE49-F238E27FC236}">
                <a16:creationId xmlns:a16="http://schemas.microsoft.com/office/drawing/2014/main" id="{35BB279A-EEF0-FC10-F047-1374E1ACF2B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AA520CB-FCF4-50E1-6B2C-F429EA019551}"/>
              </a:ext>
            </a:extLst>
          </p:cNvPr>
          <p:cNvSpPr>
            <a:spLocks noGrp="1"/>
          </p:cNvSpPr>
          <p:nvPr>
            <p:ph type="sldNum" sz="quarter" idx="12"/>
          </p:nvPr>
        </p:nvSpPr>
        <p:spPr/>
        <p:txBody>
          <a:bodyPr/>
          <a:lstStyle/>
          <a:p>
            <a:fld id="{9D514566-9685-4BD5-8661-2069A6EB955B}" type="slidenum">
              <a:rPr lang="en-US" smtClean="0"/>
              <a:t>‹#›</a:t>
            </a:fld>
            <a:endParaRPr lang="en-US"/>
          </a:p>
        </p:txBody>
      </p:sp>
    </p:spTree>
    <p:extLst>
      <p:ext uri="{BB962C8B-B14F-4D97-AF65-F5344CB8AC3E}">
        <p14:creationId xmlns:p14="http://schemas.microsoft.com/office/powerpoint/2010/main" val="29832920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1EE25A-BA73-2697-4FD9-D7A36057CE5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C93E2EE-2903-0204-CBF8-A76AD6087AE1}"/>
              </a:ext>
            </a:extLst>
          </p:cNvPr>
          <p:cNvSpPr>
            <a:spLocks noGrp="1"/>
          </p:cNvSpPr>
          <p:nvPr>
            <p:ph type="dt" sz="half" idx="10"/>
          </p:nvPr>
        </p:nvSpPr>
        <p:spPr/>
        <p:txBody>
          <a:bodyPr/>
          <a:lstStyle/>
          <a:p>
            <a:fld id="{F37B4068-9FD6-4110-87EF-888254B95129}" type="datetimeFigureOut">
              <a:rPr lang="en-US" smtClean="0"/>
              <a:t>3/20/2026</a:t>
            </a:fld>
            <a:endParaRPr lang="en-US"/>
          </a:p>
        </p:txBody>
      </p:sp>
      <p:sp>
        <p:nvSpPr>
          <p:cNvPr id="4" name="Footer Placeholder 3">
            <a:extLst>
              <a:ext uri="{FF2B5EF4-FFF2-40B4-BE49-F238E27FC236}">
                <a16:creationId xmlns:a16="http://schemas.microsoft.com/office/drawing/2014/main" id="{FC3928C8-5838-2FE5-830A-1754D374842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4ED81BD-4CC7-9E04-6962-E8B36E41D05F}"/>
              </a:ext>
            </a:extLst>
          </p:cNvPr>
          <p:cNvSpPr>
            <a:spLocks noGrp="1"/>
          </p:cNvSpPr>
          <p:nvPr>
            <p:ph type="sldNum" sz="quarter" idx="12"/>
          </p:nvPr>
        </p:nvSpPr>
        <p:spPr/>
        <p:txBody>
          <a:bodyPr/>
          <a:lstStyle/>
          <a:p>
            <a:fld id="{9D514566-9685-4BD5-8661-2069A6EB955B}" type="slidenum">
              <a:rPr lang="en-US" smtClean="0"/>
              <a:t>‹#›</a:t>
            </a:fld>
            <a:endParaRPr lang="en-US"/>
          </a:p>
        </p:txBody>
      </p:sp>
    </p:spTree>
    <p:extLst>
      <p:ext uri="{BB962C8B-B14F-4D97-AF65-F5344CB8AC3E}">
        <p14:creationId xmlns:p14="http://schemas.microsoft.com/office/powerpoint/2010/main" val="13075391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C5743E0-3B83-158B-F989-9219B65278D2}"/>
              </a:ext>
            </a:extLst>
          </p:cNvPr>
          <p:cNvSpPr>
            <a:spLocks noGrp="1"/>
          </p:cNvSpPr>
          <p:nvPr>
            <p:ph type="dt" sz="half" idx="10"/>
          </p:nvPr>
        </p:nvSpPr>
        <p:spPr/>
        <p:txBody>
          <a:bodyPr/>
          <a:lstStyle/>
          <a:p>
            <a:fld id="{F37B4068-9FD6-4110-87EF-888254B95129}" type="datetimeFigureOut">
              <a:rPr lang="en-US" smtClean="0"/>
              <a:t>3/20/2026</a:t>
            </a:fld>
            <a:endParaRPr lang="en-US"/>
          </a:p>
        </p:txBody>
      </p:sp>
      <p:sp>
        <p:nvSpPr>
          <p:cNvPr id="3" name="Footer Placeholder 2">
            <a:extLst>
              <a:ext uri="{FF2B5EF4-FFF2-40B4-BE49-F238E27FC236}">
                <a16:creationId xmlns:a16="http://schemas.microsoft.com/office/drawing/2014/main" id="{6E8007A6-09C2-A633-289D-05CC91355B6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44CCEE0-0E72-AD47-4D65-BB3604727F8E}"/>
              </a:ext>
            </a:extLst>
          </p:cNvPr>
          <p:cNvSpPr>
            <a:spLocks noGrp="1"/>
          </p:cNvSpPr>
          <p:nvPr>
            <p:ph type="sldNum" sz="quarter" idx="12"/>
          </p:nvPr>
        </p:nvSpPr>
        <p:spPr/>
        <p:txBody>
          <a:bodyPr/>
          <a:lstStyle/>
          <a:p>
            <a:fld id="{9D514566-9685-4BD5-8661-2069A6EB955B}" type="slidenum">
              <a:rPr lang="en-US" smtClean="0"/>
              <a:t>‹#›</a:t>
            </a:fld>
            <a:endParaRPr lang="en-US"/>
          </a:p>
        </p:txBody>
      </p:sp>
    </p:spTree>
    <p:extLst>
      <p:ext uri="{BB962C8B-B14F-4D97-AF65-F5344CB8AC3E}">
        <p14:creationId xmlns:p14="http://schemas.microsoft.com/office/powerpoint/2010/main" val="2987646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E01D2C-D02C-3699-A9F8-CECA3462874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9E26E7E-B448-0CF2-89F1-160EDA7A6BB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745792D-E7E1-6FE4-7626-2D6073E8A83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F6EF15D-2661-711C-969E-DF11A2750210}"/>
              </a:ext>
            </a:extLst>
          </p:cNvPr>
          <p:cNvSpPr>
            <a:spLocks noGrp="1"/>
          </p:cNvSpPr>
          <p:nvPr>
            <p:ph type="dt" sz="half" idx="10"/>
          </p:nvPr>
        </p:nvSpPr>
        <p:spPr/>
        <p:txBody>
          <a:bodyPr/>
          <a:lstStyle/>
          <a:p>
            <a:fld id="{F37B4068-9FD6-4110-87EF-888254B95129}" type="datetimeFigureOut">
              <a:rPr lang="en-US" smtClean="0"/>
              <a:t>3/20/2026</a:t>
            </a:fld>
            <a:endParaRPr lang="en-US"/>
          </a:p>
        </p:txBody>
      </p:sp>
      <p:sp>
        <p:nvSpPr>
          <p:cNvPr id="6" name="Footer Placeholder 5">
            <a:extLst>
              <a:ext uri="{FF2B5EF4-FFF2-40B4-BE49-F238E27FC236}">
                <a16:creationId xmlns:a16="http://schemas.microsoft.com/office/drawing/2014/main" id="{CA3D8388-6058-D6E8-48AC-BAEE059BB85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2A1F906-AD63-56E7-A84A-9B4C710D2C49}"/>
              </a:ext>
            </a:extLst>
          </p:cNvPr>
          <p:cNvSpPr>
            <a:spLocks noGrp="1"/>
          </p:cNvSpPr>
          <p:nvPr>
            <p:ph type="sldNum" sz="quarter" idx="12"/>
          </p:nvPr>
        </p:nvSpPr>
        <p:spPr/>
        <p:txBody>
          <a:bodyPr/>
          <a:lstStyle/>
          <a:p>
            <a:fld id="{9D514566-9685-4BD5-8661-2069A6EB955B}" type="slidenum">
              <a:rPr lang="en-US" smtClean="0"/>
              <a:t>‹#›</a:t>
            </a:fld>
            <a:endParaRPr lang="en-US"/>
          </a:p>
        </p:txBody>
      </p:sp>
    </p:spTree>
    <p:extLst>
      <p:ext uri="{BB962C8B-B14F-4D97-AF65-F5344CB8AC3E}">
        <p14:creationId xmlns:p14="http://schemas.microsoft.com/office/powerpoint/2010/main" val="42616798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522B2-6403-A244-741E-1DABA14C116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20EF1B3-C7BB-A8C5-67F6-15CC830B5D9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B7C46A4-4CCE-CFC7-DF84-5977C79C83B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775EE8F-6B19-B5AF-B570-0DAC0BB10C92}"/>
              </a:ext>
            </a:extLst>
          </p:cNvPr>
          <p:cNvSpPr>
            <a:spLocks noGrp="1"/>
          </p:cNvSpPr>
          <p:nvPr>
            <p:ph type="dt" sz="half" idx="10"/>
          </p:nvPr>
        </p:nvSpPr>
        <p:spPr/>
        <p:txBody>
          <a:bodyPr/>
          <a:lstStyle/>
          <a:p>
            <a:fld id="{F37B4068-9FD6-4110-87EF-888254B95129}" type="datetimeFigureOut">
              <a:rPr lang="en-US" smtClean="0"/>
              <a:t>3/20/2026</a:t>
            </a:fld>
            <a:endParaRPr lang="en-US"/>
          </a:p>
        </p:txBody>
      </p:sp>
      <p:sp>
        <p:nvSpPr>
          <p:cNvPr id="6" name="Footer Placeholder 5">
            <a:extLst>
              <a:ext uri="{FF2B5EF4-FFF2-40B4-BE49-F238E27FC236}">
                <a16:creationId xmlns:a16="http://schemas.microsoft.com/office/drawing/2014/main" id="{FD57B559-74A8-0836-7056-257FBDCFAB7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9FBF8D8-DB82-2FFD-CE34-527818470C88}"/>
              </a:ext>
            </a:extLst>
          </p:cNvPr>
          <p:cNvSpPr>
            <a:spLocks noGrp="1"/>
          </p:cNvSpPr>
          <p:nvPr>
            <p:ph type="sldNum" sz="quarter" idx="12"/>
          </p:nvPr>
        </p:nvSpPr>
        <p:spPr/>
        <p:txBody>
          <a:bodyPr/>
          <a:lstStyle/>
          <a:p>
            <a:fld id="{9D514566-9685-4BD5-8661-2069A6EB955B}" type="slidenum">
              <a:rPr lang="en-US" smtClean="0"/>
              <a:t>‹#›</a:t>
            </a:fld>
            <a:endParaRPr lang="en-US"/>
          </a:p>
        </p:txBody>
      </p:sp>
    </p:spTree>
    <p:extLst>
      <p:ext uri="{BB962C8B-B14F-4D97-AF65-F5344CB8AC3E}">
        <p14:creationId xmlns:p14="http://schemas.microsoft.com/office/powerpoint/2010/main" val="32403515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6D833FE-D2D9-2C1F-2D4C-6ABE4124880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9A802D0-D515-3087-E225-ECA40C10B8C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D69F665-B6CE-8E5E-4400-5FE6207BE4A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37B4068-9FD6-4110-87EF-888254B95129}" type="datetimeFigureOut">
              <a:rPr lang="en-US" smtClean="0"/>
              <a:t>3/20/2026</a:t>
            </a:fld>
            <a:endParaRPr lang="en-US"/>
          </a:p>
        </p:txBody>
      </p:sp>
      <p:sp>
        <p:nvSpPr>
          <p:cNvPr id="5" name="Footer Placeholder 4">
            <a:extLst>
              <a:ext uri="{FF2B5EF4-FFF2-40B4-BE49-F238E27FC236}">
                <a16:creationId xmlns:a16="http://schemas.microsoft.com/office/drawing/2014/main" id="{5B4F3D98-D853-1D32-3938-E36FBCA256C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AEB30F2D-E669-36EB-4616-019C0DD1E59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D514566-9685-4BD5-8661-2069A6EB955B}" type="slidenum">
              <a:rPr lang="en-US" smtClean="0"/>
              <a:t>‹#›</a:t>
            </a:fld>
            <a:endParaRPr lang="en-US"/>
          </a:p>
        </p:txBody>
      </p:sp>
    </p:spTree>
    <p:extLst>
      <p:ext uri="{BB962C8B-B14F-4D97-AF65-F5344CB8AC3E}">
        <p14:creationId xmlns:p14="http://schemas.microsoft.com/office/powerpoint/2010/main" val="4307347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22.jpg"/><Relationship Id="rId4" Type="http://schemas.openxmlformats.org/officeDocument/2006/relationships/image" Target="../media/image21.jpg"/></Relationships>
</file>

<file path=ppt/slides/_rels/slide12.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s://www.ecoliteracy.org/article/great-turning"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hyperlink" Target="https://www.fastcompany.com/91290310/how-to-rewire-your-brain-for-happiness?utm_source=Anyword&amp;utm_medium=PD&amp;utm_campaign=3monthPremium&amp;kwp_0=2500035&amp;kwp_4=6939484&amp;kwp_1=2948666&amp;utm_id=120226323488070156&amp;utm_content=120226323492590156&amp;utm_term=120226323488410156" TargetMode="Externa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gregolsen.com/gallery/worlds-without-end/" TargetMode="External"/><Relationship Id="rId2" Type="http://schemas.openxmlformats.org/officeDocument/2006/relationships/image" Target="../media/image17.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ADA216DF-C268-4A25-A2DC-51E15F5500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13F7792-E18A-64FA-43D3-0A28CCC87518}"/>
              </a:ext>
            </a:extLst>
          </p:cNvPr>
          <p:cNvSpPr>
            <a:spLocks noGrp="1"/>
          </p:cNvSpPr>
          <p:nvPr>
            <p:ph type="ctrTitle"/>
          </p:nvPr>
        </p:nvSpPr>
        <p:spPr>
          <a:xfrm>
            <a:off x="638881" y="3278855"/>
            <a:ext cx="10909640" cy="2261061"/>
          </a:xfrm>
        </p:spPr>
        <p:txBody>
          <a:bodyPr anchor="ctr">
            <a:normAutofit fontScale="90000"/>
          </a:bodyPr>
          <a:lstStyle/>
          <a:p>
            <a:r>
              <a:rPr lang="en-US" sz="3600" dirty="0">
                <a:solidFill>
                  <a:srgbClr val="FF9900"/>
                </a:solidFill>
                <a:latin typeface="Modern Love" panose="04090805081005020601" pitchFamily="82" charset="0"/>
              </a:rPr>
              <a:t>Contemplation Transforms; Let Me Count the Ways</a:t>
            </a:r>
            <a:br>
              <a:rPr lang="en-US" sz="1700" dirty="0">
                <a:latin typeface="Modern Love" panose="04090805081005020601" pitchFamily="82" charset="0"/>
              </a:rPr>
            </a:br>
            <a:r>
              <a:rPr lang="en-US" sz="2000" dirty="0">
                <a:solidFill>
                  <a:srgbClr val="00B0F0"/>
                </a:solidFill>
                <a:latin typeface="Modern Love" panose="04090805081005020601" pitchFamily="82" charset="0"/>
              </a:rPr>
              <a:t>Transformed Prayer, Persons, Theology, &amp; World; the Energy of Contemplative Christianity 2</a:t>
            </a:r>
            <a:br>
              <a:rPr lang="en-US" sz="2000" dirty="0">
                <a:solidFill>
                  <a:srgbClr val="00B0F0"/>
                </a:solidFill>
                <a:latin typeface="Modern Love" panose="04090805081005020601" pitchFamily="82" charset="0"/>
              </a:rPr>
            </a:br>
            <a:r>
              <a:rPr lang="en-US" sz="2000" dirty="0">
                <a:solidFill>
                  <a:srgbClr val="00B0F0"/>
                </a:solidFill>
                <a:latin typeface="Modern Love" panose="04090805081005020601" pitchFamily="82" charset="0"/>
              </a:rPr>
              <a:t>The story</a:t>
            </a:r>
            <a:r>
              <a:rPr lang="en-US" sz="2000">
                <a:solidFill>
                  <a:srgbClr val="00B0F0"/>
                </a:solidFill>
                <a:latin typeface="Modern Love" panose="04090805081005020601" pitchFamily="82" charset="0"/>
              </a:rPr>
              <a:t>/journey, </a:t>
            </a:r>
            <a:r>
              <a:rPr lang="en-US" sz="2000" dirty="0">
                <a:solidFill>
                  <a:srgbClr val="00B0F0"/>
                </a:solidFill>
                <a:latin typeface="Modern Love" panose="04090805081005020601" pitchFamily="82" charset="0"/>
              </a:rPr>
              <a:t>first</a:t>
            </a:r>
            <a:br>
              <a:rPr lang="en-US" sz="2000" dirty="0">
                <a:solidFill>
                  <a:srgbClr val="00B0F0"/>
                </a:solidFill>
                <a:latin typeface="Modern Love" panose="04090805081005020601" pitchFamily="82" charset="0"/>
              </a:rPr>
            </a:br>
            <a:r>
              <a:rPr lang="en-US" sz="2000" dirty="0">
                <a:solidFill>
                  <a:srgbClr val="00B0F0"/>
                </a:solidFill>
                <a:latin typeface="Modern Love" panose="04090805081005020601" pitchFamily="82" charset="0"/>
              </a:rPr>
              <a:t>The Superpower Process, second</a:t>
            </a:r>
            <a:br>
              <a:rPr lang="en-US" sz="2000" dirty="0">
                <a:solidFill>
                  <a:srgbClr val="00B0F0"/>
                </a:solidFill>
                <a:latin typeface="Modern Love" panose="04090805081005020601" pitchFamily="82" charset="0"/>
              </a:rPr>
            </a:br>
            <a:r>
              <a:rPr lang="en-US" sz="2000" dirty="0">
                <a:solidFill>
                  <a:srgbClr val="00B0F0"/>
                </a:solidFill>
                <a:latin typeface="Modern Love" panose="04090805081005020601" pitchFamily="82" charset="0"/>
              </a:rPr>
              <a:t>The Countertestimony, third</a:t>
            </a:r>
            <a:br>
              <a:rPr lang="en-US" sz="1700" dirty="0">
                <a:latin typeface="Modern Love" panose="04090805081005020601" pitchFamily="82" charset="0"/>
              </a:rPr>
            </a:br>
            <a:br>
              <a:rPr lang="en-US" sz="1700" dirty="0">
                <a:latin typeface="Modern Love" panose="04090805081005020601" pitchFamily="82" charset="0"/>
              </a:rPr>
            </a:br>
            <a:r>
              <a:rPr lang="en-US" sz="1700" dirty="0">
                <a:solidFill>
                  <a:srgbClr val="7030A0"/>
                </a:solidFill>
                <a:latin typeface="Modern Love" panose="04090805081005020601" pitchFamily="82" charset="0"/>
              </a:rPr>
              <a:t>The Superpower: Kenosis, Letting Go, Emptying, Letting Come</a:t>
            </a:r>
            <a:br>
              <a:rPr lang="en-US" sz="1700" dirty="0"/>
            </a:br>
            <a:endParaRPr lang="en-US" sz="1700" dirty="0"/>
          </a:p>
        </p:txBody>
      </p:sp>
      <p:sp>
        <p:nvSpPr>
          <p:cNvPr id="3" name="Subtitle 2">
            <a:extLst>
              <a:ext uri="{FF2B5EF4-FFF2-40B4-BE49-F238E27FC236}">
                <a16:creationId xmlns:a16="http://schemas.microsoft.com/office/drawing/2014/main" id="{CEAE6B06-7F75-8E33-9C3C-7BCCC0733847}"/>
              </a:ext>
            </a:extLst>
          </p:cNvPr>
          <p:cNvSpPr>
            <a:spLocks noGrp="1"/>
          </p:cNvSpPr>
          <p:nvPr>
            <p:ph type="subTitle" idx="1"/>
          </p:nvPr>
        </p:nvSpPr>
        <p:spPr>
          <a:xfrm>
            <a:off x="650905" y="5671341"/>
            <a:ext cx="10909643" cy="1077390"/>
          </a:xfrm>
        </p:spPr>
        <p:txBody>
          <a:bodyPr anchor="ctr">
            <a:normAutofit/>
          </a:bodyPr>
          <a:lstStyle/>
          <a:p>
            <a:pPr>
              <a:spcBef>
                <a:spcPts val="0"/>
              </a:spcBef>
            </a:pPr>
            <a:r>
              <a:rPr lang="en-US" sz="1500" b="1" dirty="0">
                <a:solidFill>
                  <a:srgbClr val="0070C0"/>
                </a:solidFill>
                <a:latin typeface="Garamond" panose="02020404030301010803" pitchFamily="18" charset="0"/>
              </a:rPr>
              <a:t>Contemplative Outreach Birmingham, April 11, 2026</a:t>
            </a:r>
            <a:br>
              <a:rPr lang="en-US" sz="1500" b="1" dirty="0">
                <a:solidFill>
                  <a:srgbClr val="0070C0"/>
                </a:solidFill>
                <a:latin typeface="Garamond" panose="02020404030301010803" pitchFamily="18" charset="0"/>
              </a:rPr>
            </a:br>
            <a:r>
              <a:rPr lang="en-US" sz="1500" b="1" dirty="0">
                <a:solidFill>
                  <a:srgbClr val="0070C0"/>
                </a:solidFill>
                <a:latin typeface="Garamond" panose="02020404030301010803" pitchFamily="18" charset="0"/>
              </a:rPr>
              <a:t>Ed Bacon, revedbacon@gmail.com</a:t>
            </a:r>
            <a:endParaRPr lang="en-US" sz="1500" dirty="0">
              <a:solidFill>
                <a:srgbClr val="0070C0"/>
              </a:solidFill>
            </a:endParaRPr>
          </a:p>
          <a:p>
            <a:endParaRPr lang="en-US" sz="1500" dirty="0"/>
          </a:p>
        </p:txBody>
      </p:sp>
      <p:pic>
        <p:nvPicPr>
          <p:cNvPr id="5" name="Picture 4">
            <a:extLst>
              <a:ext uri="{FF2B5EF4-FFF2-40B4-BE49-F238E27FC236}">
                <a16:creationId xmlns:a16="http://schemas.microsoft.com/office/drawing/2014/main" id="{E0A411F3-26F1-B2D7-9B18-DC15FFA0D6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1752" y="1151287"/>
            <a:ext cx="3758184" cy="2113978"/>
          </a:xfrm>
          <a:prstGeom prst="rect">
            <a:avLst/>
          </a:prstGeom>
        </p:spPr>
      </p:pic>
      <p:pic>
        <p:nvPicPr>
          <p:cNvPr id="9" name="Picture 8">
            <a:extLst>
              <a:ext uri="{FF2B5EF4-FFF2-40B4-BE49-F238E27FC236}">
                <a16:creationId xmlns:a16="http://schemas.microsoft.com/office/drawing/2014/main" id="{01FCCDE7-BC48-5C95-92B1-DB5C8FC904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24528" y="1155985"/>
            <a:ext cx="3758184" cy="2104582"/>
          </a:xfrm>
          <a:prstGeom prst="rect">
            <a:avLst/>
          </a:prstGeom>
        </p:spPr>
      </p:pic>
      <p:pic>
        <p:nvPicPr>
          <p:cNvPr id="7" name="Picture 6">
            <a:extLst>
              <a:ext uri="{FF2B5EF4-FFF2-40B4-BE49-F238E27FC236}">
                <a16:creationId xmlns:a16="http://schemas.microsoft.com/office/drawing/2014/main" id="{4580A39E-24B3-2ABD-AA14-0CAC741987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47304" y="1221753"/>
            <a:ext cx="3758184" cy="1973046"/>
          </a:xfrm>
          <a:prstGeom prst="rect">
            <a:avLst/>
          </a:prstGeom>
        </p:spPr>
      </p:pic>
      <p:sp>
        <p:nvSpPr>
          <p:cNvPr id="16" name="sketch line">
            <a:extLst>
              <a:ext uri="{FF2B5EF4-FFF2-40B4-BE49-F238E27FC236}">
                <a16:creationId xmlns:a16="http://schemas.microsoft.com/office/drawing/2014/main" id="{DE127D07-37F2-4FE3-9F47-F0CD6740D5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89376" y="5634765"/>
            <a:ext cx="5410200" cy="18288"/>
          </a:xfrm>
          <a:custGeom>
            <a:avLst/>
            <a:gdLst>
              <a:gd name="csX0" fmla="*/ 0 w 5410200"/>
              <a:gd name="csY0" fmla="*/ 0 h 18288"/>
              <a:gd name="csX1" fmla="*/ 568071 w 5410200"/>
              <a:gd name="csY1" fmla="*/ 0 h 18288"/>
              <a:gd name="csX2" fmla="*/ 1298448 w 5410200"/>
              <a:gd name="csY2" fmla="*/ 0 h 18288"/>
              <a:gd name="csX3" fmla="*/ 1920621 w 5410200"/>
              <a:gd name="csY3" fmla="*/ 0 h 18288"/>
              <a:gd name="csX4" fmla="*/ 2488692 w 5410200"/>
              <a:gd name="csY4" fmla="*/ 0 h 18288"/>
              <a:gd name="csX5" fmla="*/ 3219069 w 5410200"/>
              <a:gd name="csY5" fmla="*/ 0 h 18288"/>
              <a:gd name="csX6" fmla="*/ 3895344 w 5410200"/>
              <a:gd name="csY6" fmla="*/ 0 h 18288"/>
              <a:gd name="csX7" fmla="*/ 4571619 w 5410200"/>
              <a:gd name="csY7" fmla="*/ 0 h 18288"/>
              <a:gd name="csX8" fmla="*/ 5410200 w 5410200"/>
              <a:gd name="csY8" fmla="*/ 0 h 18288"/>
              <a:gd name="csX9" fmla="*/ 5410200 w 5410200"/>
              <a:gd name="csY9" fmla="*/ 18288 h 18288"/>
              <a:gd name="csX10" fmla="*/ 4842129 w 5410200"/>
              <a:gd name="csY10" fmla="*/ 18288 h 18288"/>
              <a:gd name="csX11" fmla="*/ 4328160 w 5410200"/>
              <a:gd name="csY11" fmla="*/ 18288 h 18288"/>
              <a:gd name="csX12" fmla="*/ 3597783 w 5410200"/>
              <a:gd name="csY12" fmla="*/ 18288 h 18288"/>
              <a:gd name="csX13" fmla="*/ 3029712 w 5410200"/>
              <a:gd name="csY13" fmla="*/ 18288 h 18288"/>
              <a:gd name="csX14" fmla="*/ 2299335 w 5410200"/>
              <a:gd name="csY14" fmla="*/ 18288 h 18288"/>
              <a:gd name="csX15" fmla="*/ 1514856 w 5410200"/>
              <a:gd name="csY15" fmla="*/ 18288 h 18288"/>
              <a:gd name="csX16" fmla="*/ 892683 w 5410200"/>
              <a:gd name="csY16" fmla="*/ 18288 h 18288"/>
              <a:gd name="csX17" fmla="*/ 0 w 5410200"/>
              <a:gd name="csY17" fmla="*/ 18288 h 18288"/>
              <a:gd name="csX18" fmla="*/ 0 w 5410200"/>
              <a:gd name="csY18"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585127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E78114-7126-DBA3-C185-08092952D75C}"/>
              </a:ext>
            </a:extLst>
          </p:cNvPr>
          <p:cNvSpPr>
            <a:spLocks noGrp="1"/>
          </p:cNvSpPr>
          <p:nvPr>
            <p:ph type="title"/>
          </p:nvPr>
        </p:nvSpPr>
        <p:spPr>
          <a:xfrm>
            <a:off x="229274" y="365125"/>
            <a:ext cx="11733451" cy="1998355"/>
          </a:xfrm>
        </p:spPr>
        <p:txBody>
          <a:bodyPr>
            <a:normAutofit fontScale="90000"/>
          </a:bodyPr>
          <a:lstStyle/>
          <a:p>
            <a:r>
              <a:rPr lang="en-US" dirty="0">
                <a:solidFill>
                  <a:srgbClr val="009999"/>
                </a:solidFill>
                <a:latin typeface="Modern Love" panose="04090805081005020601" pitchFamily="82" charset="0"/>
              </a:rPr>
              <a:t>Centering Prayer as a Dark-Night Passage. </a:t>
            </a:r>
            <a:r>
              <a:rPr lang="en-US" b="1" dirty="0">
                <a:solidFill>
                  <a:srgbClr val="FF9900"/>
                </a:solidFill>
                <a:latin typeface="Modern Love" panose="04090805081005020601" pitchFamily="82" charset="0"/>
              </a:rPr>
              <a:t>Trust that what is truly needed will be provided, and that what is provided is indeed truly needed</a:t>
            </a:r>
            <a:endParaRPr lang="en-US" dirty="0">
              <a:solidFill>
                <a:srgbClr val="FF9900"/>
              </a:solidFill>
              <a:latin typeface="Modern Love" panose="04090805081005020601" pitchFamily="82" charset="0"/>
            </a:endParaRPr>
          </a:p>
        </p:txBody>
      </p:sp>
      <p:sp>
        <p:nvSpPr>
          <p:cNvPr id="3" name="Content Placeholder 2">
            <a:extLst>
              <a:ext uri="{FF2B5EF4-FFF2-40B4-BE49-F238E27FC236}">
                <a16:creationId xmlns:a16="http://schemas.microsoft.com/office/drawing/2014/main" id="{ABF9881E-99D1-8E44-FCBB-10771BA97B9A}"/>
              </a:ext>
            </a:extLst>
          </p:cNvPr>
          <p:cNvSpPr>
            <a:spLocks noGrp="1"/>
          </p:cNvSpPr>
          <p:nvPr>
            <p:ph sz="half" idx="1"/>
          </p:nvPr>
        </p:nvSpPr>
        <p:spPr>
          <a:xfrm>
            <a:off x="105196" y="2220686"/>
            <a:ext cx="9339309" cy="4428689"/>
          </a:xfrm>
        </p:spPr>
        <p:txBody>
          <a:bodyPr>
            <a:noAutofit/>
          </a:bodyPr>
          <a:lstStyle/>
          <a:p>
            <a:pPr marL="0" indent="0">
              <a:buNone/>
            </a:pPr>
            <a:r>
              <a:rPr lang="en-US" sz="2000" dirty="0">
                <a:latin typeface="Garamond" panose="02020404030301010803" pitchFamily="18" charset="0"/>
              </a:rPr>
              <a:t>“Centering Prayer is (finally) all about releasing your attention from its subject-object configuration.  That’s what it means, from a practical standpoint, to ‘consent to the presence and action of God.’ Anything that attracts your attention to a focal point qualifies as a ‘thought,’ and the instructions are to </a:t>
            </a:r>
            <a:r>
              <a:rPr lang="en-US" sz="2000" b="1" i="1" dirty="0">
                <a:solidFill>
                  <a:srgbClr val="6600CC"/>
                </a:solidFill>
                <a:latin typeface="Garamond" panose="02020404030301010803" pitchFamily="18" charset="0"/>
              </a:rPr>
              <a:t>let all thoughts go</a:t>
            </a:r>
            <a:r>
              <a:rPr lang="en-US" sz="2000" dirty="0">
                <a:latin typeface="Garamond" panose="02020404030301010803" pitchFamily="18" charset="0"/>
              </a:rPr>
              <a:t>. So the gradual fading of the subject-object dichotomy in favor of </a:t>
            </a:r>
            <a:r>
              <a:rPr lang="en-US" sz="2000" b="1" dirty="0">
                <a:solidFill>
                  <a:srgbClr val="6600CC"/>
                </a:solidFill>
                <a:latin typeface="Garamond" panose="02020404030301010803" pitchFamily="18" charset="0"/>
              </a:rPr>
              <a:t>a different mode of spiritual attentiveness</a:t>
            </a:r>
            <a:r>
              <a:rPr lang="en-US" sz="2000" dirty="0">
                <a:latin typeface="Garamond" panose="02020404030301010803" pitchFamily="18" charset="0"/>
              </a:rPr>
              <a:t> is already familiar territory, and you have begun to learn how to make your way within it.  p. 78</a:t>
            </a:r>
          </a:p>
          <a:p>
            <a:pPr marL="0" indent="0">
              <a:buNone/>
            </a:pPr>
            <a:r>
              <a:rPr lang="en-US" sz="2000" dirty="0">
                <a:latin typeface="Garamond" panose="02020404030301010803" pitchFamily="18" charset="0"/>
              </a:rPr>
              <a:t>“meanwhile, the repeated discipline of letting go of all thoughts during the prayer time (truly, ‘a thousand opportunities to return to God,’ as Thomas has described it) has gradually </a:t>
            </a:r>
            <a:r>
              <a:rPr lang="en-US" sz="2000" dirty="0" err="1">
                <a:latin typeface="Garamond" panose="02020404030301010803" pitchFamily="18" charset="0"/>
              </a:rPr>
              <a:t>atterned</a:t>
            </a:r>
            <a:r>
              <a:rPr lang="en-US" sz="2000" dirty="0">
                <a:latin typeface="Garamond" panose="02020404030301010803" pitchFamily="18" charset="0"/>
              </a:rPr>
              <a:t> into you the intuitive recognition that whatever you are clinging to is what is getting in the way. You have learned that the journey of transformation goes hands-free into the dark, </a:t>
            </a:r>
            <a:r>
              <a:rPr lang="en-US" sz="2000" b="1" dirty="0">
                <a:solidFill>
                  <a:srgbClr val="6600CC"/>
                </a:solidFill>
                <a:latin typeface="Garamond" panose="02020404030301010803" pitchFamily="18" charset="0"/>
              </a:rPr>
              <a:t>trusting that what is truly needed will be provided, and that what is provided is indeed truly needed</a:t>
            </a:r>
            <a:r>
              <a:rPr lang="en-US" sz="2000" dirty="0">
                <a:latin typeface="Garamond" panose="02020404030301010803" pitchFamily="18" charset="0"/>
              </a:rPr>
              <a:t>.  You relax and let go into it.  In the </a:t>
            </a:r>
            <a:r>
              <a:rPr lang="en-US" sz="2000" b="1" dirty="0">
                <a:solidFill>
                  <a:srgbClr val="CC00FF"/>
                </a:solidFill>
                <a:latin typeface="Garamond" panose="02020404030301010803" pitchFamily="18" charset="0"/>
              </a:rPr>
              <a:t>dark night of spirit</a:t>
            </a:r>
            <a:r>
              <a:rPr lang="en-US" sz="2000" dirty="0">
                <a:latin typeface="Garamond" panose="02020404030301010803" pitchFamily="18" charset="0"/>
              </a:rPr>
              <a:t>, </a:t>
            </a:r>
            <a:r>
              <a:rPr lang="en-US" sz="2000" b="1" dirty="0">
                <a:solidFill>
                  <a:srgbClr val="6600CC"/>
                </a:solidFill>
                <a:latin typeface="Garamond" panose="02020404030301010803" pitchFamily="18" charset="0"/>
              </a:rPr>
              <a:t>those two crucial pieces of training are what will guide you through.</a:t>
            </a:r>
            <a:r>
              <a:rPr lang="en-US" sz="2000" dirty="0">
                <a:latin typeface="Garamond" panose="02020404030301010803" pitchFamily="18" charset="0"/>
              </a:rPr>
              <a:t>  As they did Thomas Keating. p. 79</a:t>
            </a:r>
          </a:p>
        </p:txBody>
      </p:sp>
      <p:pic>
        <p:nvPicPr>
          <p:cNvPr id="6" name="Content Placeholder 5" descr="A sunset over a mountain&#10;&#10;AI-generated content may be incorrect.">
            <a:extLst>
              <a:ext uri="{FF2B5EF4-FFF2-40B4-BE49-F238E27FC236}">
                <a16:creationId xmlns:a16="http://schemas.microsoft.com/office/drawing/2014/main" id="{4E5105E2-BEA1-F2A2-596D-F913872216EA}"/>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9544769" y="2363480"/>
            <a:ext cx="2447627" cy="4351337"/>
          </a:xfrm>
        </p:spPr>
      </p:pic>
    </p:spTree>
    <p:extLst>
      <p:ext uri="{BB962C8B-B14F-4D97-AF65-F5344CB8AC3E}">
        <p14:creationId xmlns:p14="http://schemas.microsoft.com/office/powerpoint/2010/main" val="21578578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4A3E6E-9B3D-4969-FF11-50B63EF874BF}"/>
              </a:ext>
            </a:extLst>
          </p:cNvPr>
          <p:cNvSpPr>
            <a:spLocks noGrp="1"/>
          </p:cNvSpPr>
          <p:nvPr>
            <p:ph type="title"/>
          </p:nvPr>
        </p:nvSpPr>
        <p:spPr>
          <a:xfrm>
            <a:off x="608554" y="5988402"/>
            <a:ext cx="10756708" cy="855246"/>
          </a:xfrm>
        </p:spPr>
        <p:txBody>
          <a:bodyPr vert="horz" lIns="91440" tIns="45720" rIns="91440" bIns="45720" rtlCol="0" anchor="t">
            <a:normAutofit/>
          </a:bodyPr>
          <a:lstStyle/>
          <a:p>
            <a:r>
              <a:rPr lang="en-US" sz="3600" dirty="0">
                <a:solidFill>
                  <a:srgbClr val="00B050"/>
                </a:solidFill>
                <a:latin typeface="Modern Love" panose="04090805081005020601" pitchFamily="82" charset="0"/>
              </a:rPr>
              <a:t>Four-legged stool  of consciousness in stillness</a:t>
            </a:r>
          </a:p>
        </p:txBody>
      </p:sp>
      <p:pic>
        <p:nvPicPr>
          <p:cNvPr id="33" name="Content Placeholder 32">
            <a:extLst>
              <a:ext uri="{FF2B5EF4-FFF2-40B4-BE49-F238E27FC236}">
                <a16:creationId xmlns:a16="http://schemas.microsoft.com/office/drawing/2014/main" id="{9895B6CF-B49D-D232-0B8B-7EC89CEABD3C}"/>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21085" t="28470" r="23096" b="23298"/>
          <a:stretch>
            <a:fillRect/>
          </a:stretch>
        </p:blipFill>
        <p:spPr>
          <a:xfrm>
            <a:off x="0" y="23217"/>
            <a:ext cx="3965640" cy="3609812"/>
          </a:xfrm>
          <a:prstGeom prst="rect">
            <a:avLst/>
          </a:prstGeom>
        </p:spPr>
      </p:pic>
      <p:pic>
        <p:nvPicPr>
          <p:cNvPr id="9" name="Picture 8">
            <a:extLst>
              <a:ext uri="{FF2B5EF4-FFF2-40B4-BE49-F238E27FC236}">
                <a16:creationId xmlns:a16="http://schemas.microsoft.com/office/drawing/2014/main" id="{0E4A82DD-6F44-9F86-D0EE-3BE11EF60A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47898" y="2895922"/>
            <a:ext cx="3644102" cy="2908897"/>
          </a:xfrm>
          <a:prstGeom prst="rect">
            <a:avLst/>
          </a:prstGeom>
        </p:spPr>
      </p:pic>
      <p:pic>
        <p:nvPicPr>
          <p:cNvPr id="5" name="Content Placeholder 4">
            <a:extLst>
              <a:ext uri="{FF2B5EF4-FFF2-40B4-BE49-F238E27FC236}">
                <a16:creationId xmlns:a16="http://schemas.microsoft.com/office/drawing/2014/main" id="{EE78A471-E3F4-5B30-69D0-52EABA1A39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73495" y="0"/>
            <a:ext cx="8018505" cy="2895922"/>
          </a:xfrm>
          <a:prstGeom prst="rect">
            <a:avLst/>
          </a:prstGeom>
        </p:spPr>
      </p:pic>
      <p:cxnSp>
        <p:nvCxnSpPr>
          <p:cNvPr id="53" name="Straight Connector 52">
            <a:extLst>
              <a:ext uri="{FF2B5EF4-FFF2-40B4-BE49-F238E27FC236}">
                <a16:creationId xmlns:a16="http://schemas.microsoft.com/office/drawing/2014/main" id="{33FC4C9A-7760-08E3-AE1B-B5EBEC35F96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5140" y="4887467"/>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71CA64EF-64C1-08E7-D7B1-3CC5D2B08E7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03796" y="2776201"/>
            <a:ext cx="3644102" cy="3331922"/>
          </a:xfrm>
          <a:prstGeom prst="rect">
            <a:avLst/>
          </a:prstGeom>
        </p:spPr>
      </p:pic>
      <p:sp>
        <p:nvSpPr>
          <p:cNvPr id="6" name="TextBox 5">
            <a:extLst>
              <a:ext uri="{FF2B5EF4-FFF2-40B4-BE49-F238E27FC236}">
                <a16:creationId xmlns:a16="http://schemas.microsoft.com/office/drawing/2014/main" id="{EFE343F4-B9A4-B1D9-A10A-6BFD7277D314}"/>
              </a:ext>
            </a:extLst>
          </p:cNvPr>
          <p:cNvSpPr txBox="1"/>
          <p:nvPr/>
        </p:nvSpPr>
        <p:spPr>
          <a:xfrm>
            <a:off x="87683" y="3887385"/>
            <a:ext cx="4684734" cy="923330"/>
          </a:xfrm>
          <a:prstGeom prst="rect">
            <a:avLst/>
          </a:prstGeom>
          <a:noFill/>
        </p:spPr>
        <p:txBody>
          <a:bodyPr wrap="square" rtlCol="0">
            <a:spAutoFit/>
          </a:bodyPr>
          <a:lstStyle/>
          <a:p>
            <a:r>
              <a:rPr lang="en-US" b="1" dirty="0">
                <a:solidFill>
                  <a:srgbClr val="339933"/>
                </a:solidFill>
                <a:latin typeface="Papyrus" panose="03070502060502030205" pitchFamily="66" charset="0"/>
              </a:rPr>
              <a:t>	</a:t>
            </a:r>
            <a:r>
              <a:rPr lang="en-US" b="1" dirty="0">
                <a:solidFill>
                  <a:srgbClr val="FF3300"/>
                </a:solidFill>
                <a:highlight>
                  <a:srgbClr val="00FFFF"/>
                </a:highlight>
                <a:latin typeface="Papyrus" panose="03070502060502030205" pitchFamily="66" charset="0"/>
              </a:rPr>
              <a:t>THIRD STEP IN AA</a:t>
            </a:r>
          </a:p>
          <a:p>
            <a:r>
              <a:rPr lang="en-US" dirty="0">
                <a:highlight>
                  <a:srgbClr val="00FFFF"/>
                </a:highlight>
                <a:latin typeface="Garamond" panose="02020404030301010803" pitchFamily="18" charset="0"/>
              </a:rPr>
              <a:t>Made a decision to turn our will and our lives over to the CARE of God as we understood God.</a:t>
            </a:r>
          </a:p>
        </p:txBody>
      </p:sp>
    </p:spTree>
    <p:extLst>
      <p:ext uri="{BB962C8B-B14F-4D97-AF65-F5344CB8AC3E}">
        <p14:creationId xmlns:p14="http://schemas.microsoft.com/office/powerpoint/2010/main" val="19409054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AD0B17-E78A-5AC3-ED5B-AC7A3BD8CA76}"/>
              </a:ext>
            </a:extLst>
          </p:cNvPr>
          <p:cNvSpPr>
            <a:spLocks noGrp="1"/>
          </p:cNvSpPr>
          <p:nvPr>
            <p:ph type="title"/>
          </p:nvPr>
        </p:nvSpPr>
        <p:spPr>
          <a:xfrm>
            <a:off x="187779" y="365125"/>
            <a:ext cx="11527971" cy="500289"/>
          </a:xfrm>
        </p:spPr>
        <p:txBody>
          <a:bodyPr>
            <a:noAutofit/>
          </a:bodyPr>
          <a:lstStyle/>
          <a:p>
            <a:r>
              <a:rPr lang="en-US" sz="3200" dirty="0">
                <a:solidFill>
                  <a:srgbClr val="3333FF"/>
                </a:solidFill>
                <a:latin typeface="Modern Love" panose="04090805081005020601" pitchFamily="82" charset="0"/>
              </a:rPr>
              <a:t>Contemplatives become </a:t>
            </a:r>
            <a:r>
              <a:rPr lang="en-US" sz="3200" b="1" dirty="0">
                <a:solidFill>
                  <a:srgbClr val="3333FF"/>
                </a:solidFill>
                <a:latin typeface="Modern Love" panose="04090805081005020601" pitchFamily="82" charset="0"/>
              </a:rPr>
              <a:t>God’s partners in transfiguring suffering and transfiguring the world.</a:t>
            </a:r>
            <a:endParaRPr lang="en-US" sz="3200" dirty="0">
              <a:latin typeface="Modern Love" panose="04090805081005020601" pitchFamily="82" charset="0"/>
            </a:endParaRPr>
          </a:p>
        </p:txBody>
      </p:sp>
      <p:sp>
        <p:nvSpPr>
          <p:cNvPr id="3" name="Content Placeholder 2">
            <a:extLst>
              <a:ext uri="{FF2B5EF4-FFF2-40B4-BE49-F238E27FC236}">
                <a16:creationId xmlns:a16="http://schemas.microsoft.com/office/drawing/2014/main" id="{ACE93D3C-C8EE-E576-3D5C-98923ECD8A0B}"/>
              </a:ext>
            </a:extLst>
          </p:cNvPr>
          <p:cNvSpPr>
            <a:spLocks noGrp="1"/>
          </p:cNvSpPr>
          <p:nvPr>
            <p:ph sz="half" idx="1"/>
          </p:nvPr>
        </p:nvSpPr>
        <p:spPr>
          <a:xfrm>
            <a:off x="217715" y="1126671"/>
            <a:ext cx="4125686" cy="5592535"/>
          </a:xfrm>
        </p:spPr>
        <p:txBody>
          <a:bodyPr>
            <a:noAutofit/>
          </a:bodyPr>
          <a:lstStyle/>
          <a:p>
            <a:pPr marL="0" indent="0">
              <a:buNone/>
            </a:pPr>
            <a:r>
              <a:rPr lang="en-US" sz="1800" dirty="0">
                <a:latin typeface="Garamond" panose="02020404030301010803" pitchFamily="18" charset="0"/>
              </a:rPr>
              <a:t>But for this movement to really offer something to our world – when attention is hijacked by devices, when political crisis is a daily norm, when </a:t>
            </a:r>
            <a:r>
              <a:rPr lang="en-US" sz="1800" b="1" dirty="0">
                <a:solidFill>
                  <a:srgbClr val="3333FF"/>
                </a:solidFill>
                <a:latin typeface="Garamond" panose="02020404030301010803" pitchFamily="18" charset="0"/>
              </a:rPr>
              <a:t>love seems to have gone missing from the decisions shaping our future </a:t>
            </a:r>
            <a:r>
              <a:rPr lang="en-US" sz="1800" dirty="0">
                <a:latin typeface="Garamond" panose="02020404030301010803" pitchFamily="18" charset="0"/>
              </a:rPr>
              <a:t>– we may need to deepen and extend it.  Not by starting from scratch, but by integrating that wisdom and discerning together what this moment calls for.</a:t>
            </a:r>
          </a:p>
          <a:p>
            <a:pPr marL="0" indent="0">
              <a:buNone/>
            </a:pPr>
            <a:r>
              <a:rPr lang="en-US" sz="1800" dirty="0">
                <a:latin typeface="Garamond" panose="02020404030301010803" pitchFamily="18" charset="0"/>
              </a:rPr>
              <a:t>Maybe it’s time for Christian contemplatives to come together to begin naming and sharing </a:t>
            </a:r>
            <a:r>
              <a:rPr lang="en-US" sz="1800" b="1" dirty="0">
                <a:solidFill>
                  <a:srgbClr val="3333FF"/>
                </a:solidFill>
                <a:latin typeface="Garamond" panose="02020404030301010803" pitchFamily="18" charset="0"/>
              </a:rPr>
              <a:t>the most vital insights that have been passed down to us.</a:t>
            </a:r>
          </a:p>
          <a:p>
            <a:pPr marL="0" indent="0">
              <a:buNone/>
            </a:pPr>
            <a:r>
              <a:rPr lang="en-US" sz="1800" dirty="0">
                <a:latin typeface="Garamond" panose="02020404030301010803" pitchFamily="18" charset="0"/>
              </a:rPr>
              <a:t>This movement isn’t a brand or a spiritual spa.  It’s also not about escaping the chaos of life for twenty minutes of calm.  It’s about praying in and with our problems.  </a:t>
            </a:r>
            <a:r>
              <a:rPr lang="en-US" sz="1800" b="1" dirty="0">
                <a:solidFill>
                  <a:srgbClr val="3333FF"/>
                </a:solidFill>
                <a:latin typeface="Garamond" panose="02020404030301010803" pitchFamily="18" charset="0"/>
              </a:rPr>
              <a:t>It’s about holding the wounds of the world in our hearts as we sit before God – not to flee the pain, but to remain present to it in love. </a:t>
            </a:r>
            <a:r>
              <a:rPr lang="en-US" sz="1800" dirty="0">
                <a:latin typeface="Garamond" panose="02020404030301010803" pitchFamily="18" charset="0"/>
              </a:rPr>
              <a:t> </a:t>
            </a:r>
            <a:endParaRPr lang="en-US" sz="1800" b="1" dirty="0">
              <a:solidFill>
                <a:srgbClr val="3333FF"/>
              </a:solidFill>
              <a:latin typeface="Garamond" panose="02020404030301010803" pitchFamily="18" charset="0"/>
            </a:endParaRPr>
          </a:p>
        </p:txBody>
      </p:sp>
      <p:sp>
        <p:nvSpPr>
          <p:cNvPr id="4" name="Content Placeholder 3">
            <a:extLst>
              <a:ext uri="{FF2B5EF4-FFF2-40B4-BE49-F238E27FC236}">
                <a16:creationId xmlns:a16="http://schemas.microsoft.com/office/drawing/2014/main" id="{DAC839E6-6A77-F4FE-2BE4-EDF88D76296C}"/>
              </a:ext>
            </a:extLst>
          </p:cNvPr>
          <p:cNvSpPr>
            <a:spLocks noGrp="1"/>
          </p:cNvSpPr>
          <p:nvPr>
            <p:ph sz="half" idx="2"/>
          </p:nvPr>
        </p:nvSpPr>
        <p:spPr>
          <a:xfrm>
            <a:off x="7724775" y="922564"/>
            <a:ext cx="4399189" cy="5878286"/>
          </a:xfrm>
        </p:spPr>
        <p:txBody>
          <a:bodyPr>
            <a:normAutofit fontScale="25000" lnSpcReduction="20000"/>
          </a:bodyPr>
          <a:lstStyle/>
          <a:p>
            <a:pPr marL="0" indent="0">
              <a:buNone/>
            </a:pPr>
            <a:r>
              <a:rPr lang="en-US" sz="7200" dirty="0">
                <a:latin typeface="Garamond" panose="02020404030301010803" pitchFamily="18" charset="0"/>
              </a:rPr>
              <a:t>It’s about letting contemplation overflow into our lives and into the world, bringing with it the </a:t>
            </a:r>
            <a:r>
              <a:rPr lang="en-US" sz="7200" b="1" dirty="0">
                <a:solidFill>
                  <a:srgbClr val="3333FF"/>
                </a:solidFill>
                <a:latin typeface="Garamond" panose="02020404030301010803" pitchFamily="18" charset="0"/>
              </a:rPr>
              <a:t>best tools of social analysis, nonviolence, and a commitment to real change – not as add-ons, but as part of the contemplative path itself.</a:t>
            </a:r>
            <a:endParaRPr lang="en-US" sz="7200" dirty="0">
              <a:latin typeface="Garamond" panose="02020404030301010803" pitchFamily="18" charset="0"/>
            </a:endParaRPr>
          </a:p>
          <a:p>
            <a:pPr marL="0" indent="0">
              <a:buNone/>
            </a:pPr>
            <a:r>
              <a:rPr lang="en-US" sz="7200" dirty="0">
                <a:latin typeface="Garamond" panose="02020404030301010803" pitchFamily="18" charset="0"/>
              </a:rPr>
              <a:t>It’s my conviction that CAC (Richard Rohr’s Center for Action and Contemplation) can be a gathering place for contemplatives and communities who are awake to </a:t>
            </a:r>
            <a:r>
              <a:rPr lang="en-US" sz="7200" b="1" dirty="0">
                <a:solidFill>
                  <a:srgbClr val="3333FF"/>
                </a:solidFill>
                <a:latin typeface="Garamond" panose="02020404030301010803" pitchFamily="18" charset="0"/>
              </a:rPr>
              <a:t>what this moment demands </a:t>
            </a:r>
            <a:r>
              <a:rPr lang="en-US" sz="7200" dirty="0">
                <a:latin typeface="Garamond" panose="02020404030301010803" pitchFamily="18" charset="0"/>
              </a:rPr>
              <a:t>and ready to articulate </a:t>
            </a:r>
            <a:r>
              <a:rPr lang="en-US" sz="7200" b="1" dirty="0">
                <a:solidFill>
                  <a:srgbClr val="3333FF"/>
                </a:solidFill>
                <a:latin typeface="Garamond" panose="02020404030301010803" pitchFamily="18" charset="0"/>
              </a:rPr>
              <a:t>a shared vision rooted in the wisdom of our traditions.</a:t>
            </a:r>
            <a:endParaRPr lang="en-US" sz="7200" dirty="0">
              <a:latin typeface="Garamond" panose="02020404030301010803" pitchFamily="18" charset="0"/>
            </a:endParaRPr>
          </a:p>
          <a:p>
            <a:pPr marL="0" indent="0">
              <a:buNone/>
            </a:pPr>
            <a:r>
              <a:rPr lang="en-US" sz="7200" dirty="0">
                <a:latin typeface="Garamond" panose="02020404030301010803" pitchFamily="18" charset="0"/>
              </a:rPr>
              <a:t>As Archbishop Desmond Tutu reminded us, </a:t>
            </a:r>
            <a:r>
              <a:rPr lang="en-US" sz="7200" b="1" dirty="0">
                <a:solidFill>
                  <a:srgbClr val="3333FF"/>
                </a:solidFill>
                <a:latin typeface="Garamond" panose="02020404030301010803" pitchFamily="18" charset="0"/>
              </a:rPr>
              <a:t>any real contemplative experience, when it’s authentic, always sends us back into the heart of human suffering, </a:t>
            </a:r>
            <a:r>
              <a:rPr lang="en-US" sz="7200" dirty="0">
                <a:latin typeface="Garamond" panose="02020404030301010803" pitchFamily="18" charset="0"/>
              </a:rPr>
              <a:t>so we can become </a:t>
            </a:r>
            <a:r>
              <a:rPr lang="en-US" sz="7200" b="1" dirty="0">
                <a:solidFill>
                  <a:srgbClr val="3333FF"/>
                </a:solidFill>
                <a:latin typeface="Garamond" panose="02020404030301010803" pitchFamily="18" charset="0"/>
              </a:rPr>
              <a:t>God’s partners in transfiguring that suffering and transfiguring the world.</a:t>
            </a:r>
            <a:endParaRPr lang="en-US" sz="3000" dirty="0">
              <a:latin typeface="Garamond" panose="02020404030301010803" pitchFamily="18" charset="0"/>
            </a:endParaRPr>
          </a:p>
          <a:p>
            <a:pPr marL="0" indent="0">
              <a:buNone/>
            </a:pPr>
            <a:r>
              <a:rPr lang="en-US" sz="4800" dirty="0">
                <a:latin typeface="Garamond" panose="02020404030301010803" pitchFamily="18" charset="0"/>
              </a:rPr>
              <a:t>Adam Bucko is an Episcopal priest and teacher of contemplative spirituality.  He is the author most recently of </a:t>
            </a:r>
            <a:r>
              <a:rPr lang="en-US" sz="4800" i="1" dirty="0">
                <a:latin typeface="Garamond" panose="02020404030301010803" pitchFamily="18" charset="0"/>
              </a:rPr>
              <a:t>Let Your Heartbreak Be Your Guide: Lessons in Engage Contemplation</a:t>
            </a:r>
            <a:r>
              <a:rPr lang="en-US" sz="4800" dirty="0">
                <a:latin typeface="Garamond" panose="02020404030301010803" pitchFamily="18" charset="0"/>
              </a:rPr>
              <a:t>.  He serves as the Director of the Center for Spiritual Imagination and is a vowed member of the new monastic Community of the Incarnation.</a:t>
            </a:r>
          </a:p>
          <a:p>
            <a:pPr marL="0" indent="0">
              <a:buNone/>
            </a:pPr>
            <a:r>
              <a:rPr lang="en-US" sz="4800" dirty="0">
                <a:latin typeface="Garamond" panose="02020404030301010803" pitchFamily="18" charset="0"/>
              </a:rPr>
              <a:t>Cover article for CAC’s</a:t>
            </a:r>
            <a:r>
              <a:rPr lang="en-US" sz="4800" i="1" dirty="0">
                <a:latin typeface="Garamond" panose="02020404030301010803" pitchFamily="18" charset="0"/>
              </a:rPr>
              <a:t> The Mendicant, </a:t>
            </a:r>
            <a:r>
              <a:rPr lang="en-US" sz="4800" dirty="0">
                <a:latin typeface="Garamond" panose="02020404030301010803" pitchFamily="18" charset="0"/>
              </a:rPr>
              <a:t>Summer, 2025</a:t>
            </a:r>
          </a:p>
          <a:p>
            <a:pPr marL="0" indent="0">
              <a:buNone/>
            </a:pPr>
            <a:r>
              <a:rPr lang="en-US" sz="4800" dirty="0">
                <a:latin typeface="Garamond" panose="02020404030301010803" pitchFamily="18" charset="0"/>
              </a:rPr>
              <a:t>The Center for Spiritual Imagination is a ministry of the Community of the Incarnation, which prays, lives and serves at the Cathedral of the Incarnation, the Mother Church of the Episcopal Diocese of Long Island, serving Brooklyn, Queens, Nassau and Suffolk counties. Deeply rooted in the church, our Episcopal Visitor is the Bishop of Long Island.</a:t>
            </a:r>
          </a:p>
          <a:p>
            <a:pPr marL="0" indent="0">
              <a:buNone/>
            </a:pPr>
            <a:endParaRPr lang="en-US" dirty="0"/>
          </a:p>
        </p:txBody>
      </p:sp>
      <p:pic>
        <p:nvPicPr>
          <p:cNvPr id="6" name="Picture 5" descr="A person in a red shirt with his hands on his face&#10;&#10;AI-generated content may be incorrect.">
            <a:extLst>
              <a:ext uri="{FF2B5EF4-FFF2-40B4-BE49-F238E27FC236}">
                <a16:creationId xmlns:a16="http://schemas.microsoft.com/office/drawing/2014/main" id="{016C3765-5B39-E9EF-A3E8-0E5005973F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67225" y="1387929"/>
            <a:ext cx="3257550" cy="5331277"/>
          </a:xfrm>
          <a:prstGeom prst="rect">
            <a:avLst/>
          </a:prstGeom>
        </p:spPr>
      </p:pic>
    </p:spTree>
    <p:extLst>
      <p:ext uri="{BB962C8B-B14F-4D97-AF65-F5344CB8AC3E}">
        <p14:creationId xmlns:p14="http://schemas.microsoft.com/office/powerpoint/2010/main" val="13676368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35C2A5C-1C38-6E32-ECC3-FD2AE9F7EDAA}"/>
              </a:ext>
            </a:extLst>
          </p:cNvPr>
          <p:cNvSpPr>
            <a:spLocks noGrp="1"/>
          </p:cNvSpPr>
          <p:nvPr>
            <p:ph type="title"/>
          </p:nvPr>
        </p:nvSpPr>
        <p:spPr>
          <a:xfrm>
            <a:off x="126731" y="367393"/>
            <a:ext cx="8649876" cy="669472"/>
          </a:xfrm>
        </p:spPr>
        <p:txBody>
          <a:bodyPr>
            <a:normAutofit fontScale="90000"/>
          </a:bodyPr>
          <a:lstStyle/>
          <a:p>
            <a:pPr marL="0" indent="0"/>
            <a:r>
              <a:rPr lang="en-US" sz="2000" dirty="0">
                <a:solidFill>
                  <a:srgbClr val="996600"/>
                </a:solidFill>
                <a:latin typeface="Modern Love" panose="04090805081005020601" pitchFamily="82" charset="0"/>
              </a:rPr>
              <a:t>“There is a deep relationship between the </a:t>
            </a:r>
            <a:r>
              <a:rPr lang="en-US" sz="2000" dirty="0">
                <a:solidFill>
                  <a:srgbClr val="CC0066"/>
                </a:solidFill>
                <a:latin typeface="Modern Love" panose="04090805081005020601" pitchFamily="82" charset="0"/>
              </a:rPr>
              <a:t>inner revolution of prayer and the transformation of social structures and social consciousness</a:t>
            </a:r>
            <a:r>
              <a:rPr lang="en-US" sz="2000" dirty="0">
                <a:solidFill>
                  <a:srgbClr val="996600"/>
                </a:solidFill>
                <a:latin typeface="Modern Love" panose="04090805081005020601" pitchFamily="82" charset="0"/>
              </a:rPr>
              <a:t>. Our hope lies in the fact that </a:t>
            </a:r>
            <a:r>
              <a:rPr lang="en-US" sz="2000" dirty="0">
                <a:solidFill>
                  <a:srgbClr val="CC0066"/>
                </a:solidFill>
                <a:latin typeface="Modern Love" panose="04090805081005020601" pitchFamily="82" charset="0"/>
              </a:rPr>
              <a:t>meditation is going to change the society that we live in, just as it has changed us</a:t>
            </a:r>
            <a:r>
              <a:rPr lang="en-US" sz="2000" dirty="0">
                <a:solidFill>
                  <a:srgbClr val="996600"/>
                </a:solidFill>
                <a:latin typeface="Modern Love" panose="04090805081005020601" pitchFamily="82" charset="0"/>
              </a:rPr>
              <a:t>.”</a:t>
            </a:r>
            <a:r>
              <a:rPr lang="en-US" sz="2000" cap="all" dirty="0">
                <a:solidFill>
                  <a:srgbClr val="996600"/>
                </a:solidFill>
                <a:latin typeface="Modern Love" panose="04090805081005020601" pitchFamily="82" charset="0"/>
              </a:rPr>
              <a:t>—</a:t>
            </a:r>
            <a:r>
              <a:rPr lang="en-US" sz="1200" cap="all" dirty="0">
                <a:latin typeface="Modern Love" panose="04090805081005020601" pitchFamily="82" charset="0"/>
              </a:rPr>
              <a:t>RICHARD ROHR, CAC FOUNDER</a:t>
            </a:r>
            <a:br>
              <a:rPr lang="en-US" sz="1400" cap="all" dirty="0">
                <a:latin typeface="Modern Love" panose="04090805081005020601" pitchFamily="82" charset="0"/>
              </a:rPr>
            </a:br>
            <a:endParaRPr lang="en-US" sz="1400" dirty="0">
              <a:latin typeface="Modern Love" panose="04090805081005020601" pitchFamily="82" charset="0"/>
            </a:endParaRPr>
          </a:p>
        </p:txBody>
      </p:sp>
      <p:sp>
        <p:nvSpPr>
          <p:cNvPr id="3" name="Content Placeholder 2">
            <a:extLst>
              <a:ext uri="{FF2B5EF4-FFF2-40B4-BE49-F238E27FC236}">
                <a16:creationId xmlns:a16="http://schemas.microsoft.com/office/drawing/2014/main" id="{DFE6F2A6-3935-6153-EF86-BC1077836F84}"/>
              </a:ext>
            </a:extLst>
          </p:cNvPr>
          <p:cNvSpPr>
            <a:spLocks noGrp="1"/>
          </p:cNvSpPr>
          <p:nvPr>
            <p:ph idx="1"/>
          </p:nvPr>
        </p:nvSpPr>
        <p:spPr>
          <a:xfrm>
            <a:off x="130629" y="1036864"/>
            <a:ext cx="8409214" cy="5788480"/>
          </a:xfrm>
        </p:spPr>
        <p:txBody>
          <a:bodyPr>
            <a:normAutofit fontScale="25000" lnSpcReduction="20000"/>
          </a:bodyPr>
          <a:lstStyle/>
          <a:p>
            <a:pPr marL="0" indent="0">
              <a:buNone/>
            </a:pPr>
            <a:r>
              <a:rPr lang="en-US" sz="6400" dirty="0">
                <a:latin typeface="Garamond" panose="02020404030301010803" pitchFamily="18" charset="0"/>
              </a:rPr>
              <a:t>“…more and more people are being drawn to </a:t>
            </a:r>
            <a:r>
              <a:rPr lang="en-US" sz="6400" b="1" dirty="0">
                <a:solidFill>
                  <a:srgbClr val="CC0066"/>
                </a:solidFill>
                <a:latin typeface="Garamond" panose="02020404030301010803" pitchFamily="18" charset="0"/>
              </a:rPr>
              <a:t>contemplative wisdom </a:t>
            </a:r>
            <a:r>
              <a:rPr lang="en-US" sz="6400" dirty="0">
                <a:latin typeface="Garamond" panose="02020404030301010803" pitchFamily="18" charset="0"/>
              </a:rPr>
              <a:t>because it not only supports </a:t>
            </a:r>
            <a:r>
              <a:rPr lang="en-US" sz="6400" dirty="0">
                <a:solidFill>
                  <a:srgbClr val="CC0066"/>
                </a:solidFill>
                <a:latin typeface="Garamond" panose="02020404030301010803" pitchFamily="18" charset="0"/>
              </a:rPr>
              <a:t>personal healing </a:t>
            </a:r>
            <a:r>
              <a:rPr lang="en-US" sz="6400" dirty="0">
                <a:latin typeface="Garamond" panose="02020404030301010803" pitchFamily="18" charset="0"/>
              </a:rPr>
              <a:t>but is also </a:t>
            </a:r>
            <a:r>
              <a:rPr lang="en-US" sz="6400" b="1" dirty="0">
                <a:solidFill>
                  <a:srgbClr val="CC0066"/>
                </a:solidFill>
                <a:latin typeface="Garamond" panose="02020404030301010803" pitchFamily="18" charset="0"/>
              </a:rPr>
              <a:t>vital to human and planetary flourishing</a:t>
            </a:r>
            <a:r>
              <a:rPr lang="en-US" sz="6400" dirty="0">
                <a:latin typeface="Garamond" panose="02020404030301010803" pitchFamily="18" charset="0"/>
              </a:rPr>
              <a:t>. Considering the unprecedented crises we face, the task of developing a way of being in the world together that bridges difference and embodies the reality that </a:t>
            </a:r>
            <a:r>
              <a:rPr lang="en-US" sz="6400" b="1" dirty="0">
                <a:solidFill>
                  <a:srgbClr val="CC0066"/>
                </a:solidFill>
                <a:latin typeface="Garamond" panose="02020404030301010803" pitchFamily="18" charset="0"/>
              </a:rPr>
              <a:t>all life is sacred and connected </a:t>
            </a:r>
            <a:r>
              <a:rPr lang="en-US" sz="6400" dirty="0">
                <a:latin typeface="Garamond" panose="02020404030301010803" pitchFamily="18" charset="0"/>
              </a:rPr>
              <a:t>is an urgent one.</a:t>
            </a:r>
            <a:br>
              <a:rPr lang="en-US" sz="6400" dirty="0">
                <a:latin typeface="Garamond" panose="02020404030301010803" pitchFamily="18" charset="0"/>
              </a:rPr>
            </a:br>
            <a:br>
              <a:rPr lang="en-US" sz="6400" dirty="0">
                <a:latin typeface="Garamond" panose="02020404030301010803" pitchFamily="18" charset="0"/>
              </a:rPr>
            </a:br>
            <a:r>
              <a:rPr lang="en-US" sz="6400" dirty="0">
                <a:latin typeface="Garamond" panose="02020404030301010803" pitchFamily="18" charset="0"/>
              </a:rPr>
              <a:t>More and more people are seeking out </a:t>
            </a:r>
            <a:r>
              <a:rPr lang="en-US" sz="6400" b="1" dirty="0">
                <a:solidFill>
                  <a:srgbClr val="CC0066"/>
                </a:solidFill>
                <a:latin typeface="Garamond" panose="02020404030301010803" pitchFamily="18" charset="0"/>
              </a:rPr>
              <a:t>this new way of being</a:t>
            </a:r>
            <a:r>
              <a:rPr lang="en-US" sz="6400" dirty="0">
                <a:latin typeface="Garamond" panose="02020404030301010803" pitchFamily="18" charset="0"/>
              </a:rPr>
              <a:t>. A </a:t>
            </a:r>
            <a:r>
              <a:rPr lang="en-US" sz="6400" b="1" dirty="0">
                <a:solidFill>
                  <a:srgbClr val="CC0066"/>
                </a:solidFill>
                <a:latin typeface="Garamond" panose="02020404030301010803" pitchFamily="18" charset="0"/>
              </a:rPr>
              <a:t>momentous shift </a:t>
            </a:r>
            <a:r>
              <a:rPr lang="en-US" sz="6400" dirty="0">
                <a:latin typeface="Garamond" panose="02020404030301010803" pitchFamily="18" charset="0"/>
              </a:rPr>
              <a:t>is underway, a historic breakthrough for contemplative consciousness, born from the pains of our collective evolutionary process. Fr. Richard refers to this shift as </a:t>
            </a:r>
            <a:r>
              <a:rPr lang="en-US" sz="6400" b="1" dirty="0">
                <a:solidFill>
                  <a:srgbClr val="CC0066"/>
                </a:solidFill>
                <a:latin typeface="Garamond" panose="02020404030301010803" pitchFamily="18" charset="0"/>
              </a:rPr>
              <a:t>the “</a:t>
            </a:r>
            <a:r>
              <a:rPr lang="en-US" sz="6400" b="1" u="sng" dirty="0">
                <a:solidFill>
                  <a:srgbClr val="CC0066"/>
                </a:solidFill>
                <a:latin typeface="Garamond" panose="02020404030301010803" pitchFamily="18" charset="0"/>
                <a:hlinkClick r:id="rId2">
                  <a:extLst>
                    <a:ext uri="{A12FA001-AC4F-418D-AE19-62706E023703}">
                      <ahyp:hlinkClr xmlns:ahyp="http://schemas.microsoft.com/office/drawing/2018/hyperlinkcolor" val="tx"/>
                    </a:ext>
                  </a:extLst>
                </a:hlinkClick>
              </a:rPr>
              <a:t>Great Turning</a:t>
            </a:r>
            <a:r>
              <a:rPr lang="en-US" sz="6400" b="1" dirty="0">
                <a:solidFill>
                  <a:srgbClr val="CC0066"/>
                </a:solidFill>
                <a:latin typeface="Garamond" panose="02020404030301010803" pitchFamily="18" charset="0"/>
              </a:rPr>
              <a:t>,” a phrase we borrow from beloved CAC friend and former teacher Joanna Macy.”</a:t>
            </a:r>
          </a:p>
          <a:p>
            <a:pPr marL="0" indent="0">
              <a:buNone/>
            </a:pPr>
            <a:r>
              <a:rPr lang="en-US" sz="6400" dirty="0">
                <a:latin typeface="Garamond" panose="02020404030301010803" pitchFamily="18" charset="0"/>
              </a:rPr>
              <a:t>The Great Turning is much bigger than any one organization or even any single spiritual tradition. But by introducing seekers to contemplative wisdom, we believe that the CAC will continue being a catalyzing force for this change of consciousness within Christianity and each of our communities.  As Richard has said, “</a:t>
            </a:r>
            <a:r>
              <a:rPr lang="en-US" sz="6400" b="1" dirty="0">
                <a:solidFill>
                  <a:srgbClr val="CC0066"/>
                </a:solidFill>
                <a:latin typeface="Garamond" panose="02020404030301010803" pitchFamily="18" charset="0"/>
              </a:rPr>
              <a:t>There is a deep relationship between the inner revolution of prayer and the transformation of social structures and social consciousness</a:t>
            </a:r>
            <a:r>
              <a:rPr lang="en-US" sz="6400" dirty="0">
                <a:latin typeface="Garamond" panose="02020404030301010803" pitchFamily="18" charset="0"/>
              </a:rPr>
              <a:t>.” Our work seeks to bring Christianity’s greatest gifts alongside other spiritual traditions and movements in service to systemic change and a more life-sustaining future that serves all – </a:t>
            </a:r>
            <a:r>
              <a:rPr lang="en-US" sz="6400" i="1" dirty="0">
                <a:latin typeface="Garamond" panose="02020404030301010803" pitchFamily="18" charset="0"/>
              </a:rPr>
              <a:t>ALL!</a:t>
            </a:r>
            <a:r>
              <a:rPr lang="en-US" sz="6400" dirty="0">
                <a:latin typeface="Garamond" panose="02020404030301010803" pitchFamily="18" charset="0"/>
              </a:rPr>
              <a:t> — of us.</a:t>
            </a:r>
          </a:p>
          <a:p>
            <a:pPr marL="0" indent="0">
              <a:buNone/>
            </a:pPr>
            <a:r>
              <a:rPr lang="en-US" sz="6400" dirty="0">
                <a:latin typeface="Garamond" panose="02020404030301010803" pitchFamily="18" charset="0"/>
              </a:rPr>
              <a:t>This work invites each of us to play a part — a whole body, a whole community, a whole movement of people grounded in a shared vision, values, and experiential knowing of God’s presence in our life showing up in the world </a:t>
            </a:r>
            <a:r>
              <a:rPr lang="en-US" sz="6400" i="1" dirty="0">
                <a:latin typeface="Garamond" panose="02020404030301010803" pitchFamily="18" charset="0"/>
              </a:rPr>
              <a:t>together</a:t>
            </a:r>
            <a:r>
              <a:rPr lang="en-US" sz="6400" dirty="0">
                <a:latin typeface="Garamond" panose="02020404030301010803" pitchFamily="18" charset="0"/>
              </a:rPr>
              <a:t>. Our hope is not in avoiding the realities of death and discomfort, but instead in choosing to live meaningfully as witnesses to the mystery of Love with whatever we are given.</a:t>
            </a:r>
            <a:endParaRPr lang="en-US" sz="6400" cap="all" dirty="0">
              <a:latin typeface="Garamond" panose="02020404030301010803" pitchFamily="18" charset="0"/>
            </a:endParaRPr>
          </a:p>
          <a:p>
            <a:pPr marL="0" indent="0">
              <a:buNone/>
            </a:pPr>
            <a:r>
              <a:rPr lang="en-US" sz="6400" dirty="0">
                <a:latin typeface="Garamond" panose="02020404030301010803" pitchFamily="18" charset="0"/>
              </a:rPr>
              <a:t>As Richard has often said, “</a:t>
            </a:r>
            <a:r>
              <a:rPr lang="en-US" sz="6400" b="1" dirty="0">
                <a:solidFill>
                  <a:srgbClr val="CC0066"/>
                </a:solidFill>
                <a:latin typeface="Garamond" panose="02020404030301010803" pitchFamily="18" charset="0"/>
              </a:rPr>
              <a:t>Transformed people transform people</a:t>
            </a:r>
            <a:r>
              <a:rPr lang="en-US" sz="6400" dirty="0">
                <a:latin typeface="Garamond" panose="02020404030301010803" pitchFamily="18" charset="0"/>
              </a:rPr>
              <a:t>.” I would add: transformed people, working together, transform communities and systems. In this post, I will dive more deeply into how we understand this connection between inner and outer change, the personal and the systemic. This thread through Richard’s teaching is what drew me to his work in the first place, and it’s why I believe that by building on Father Richard’s work of introducing seekers to contemplative wisdom and practices, the CAC can not only support individual healing and growth but also be a catalyzing force for change inside Christianity and each of our communities — as part of movements of transformed people working together for a more just and connected world.</a:t>
            </a:r>
          </a:p>
          <a:p>
            <a:pPr marL="0" indent="0">
              <a:buNone/>
            </a:pPr>
            <a:r>
              <a:rPr lang="en-US" sz="6400" dirty="0">
                <a:latin typeface="Garamond" panose="02020404030301010803" pitchFamily="18" charset="0"/>
              </a:rPr>
              <a:t>… </a:t>
            </a:r>
            <a:r>
              <a:rPr lang="en-US" sz="6400" b="1" dirty="0">
                <a:solidFill>
                  <a:srgbClr val="CC0066"/>
                </a:solidFill>
                <a:latin typeface="Garamond" panose="02020404030301010803" pitchFamily="18" charset="0"/>
              </a:rPr>
              <a:t>new mission of CAC: </a:t>
            </a:r>
            <a:r>
              <a:rPr lang="en-US" sz="6400" b="1" i="1" dirty="0">
                <a:solidFill>
                  <a:srgbClr val="CC0066"/>
                </a:solidFill>
                <a:latin typeface="Garamond" panose="02020404030301010803" pitchFamily="18" charset="0"/>
              </a:rPr>
              <a:t>to introduce Christian contemplative wisdom and practices that support transformation and inspire loving </a:t>
            </a:r>
            <a:r>
              <a:rPr lang="en-US" sz="6400" b="1" i="1" dirty="0" err="1">
                <a:solidFill>
                  <a:srgbClr val="CC0066"/>
                </a:solidFill>
                <a:latin typeface="Garamond" panose="02020404030301010803" pitchFamily="18" charset="0"/>
              </a:rPr>
              <a:t>action</a:t>
            </a:r>
            <a:r>
              <a:rPr lang="en-US" sz="6400" dirty="0" err="1">
                <a:latin typeface="Garamond" panose="02020404030301010803" pitchFamily="18" charset="0"/>
              </a:rPr>
              <a:t>.</a:t>
            </a:r>
            <a:r>
              <a:rPr lang="en-US" sz="4200" dirty="0" err="1">
                <a:latin typeface="Garamond" panose="02020404030301010803" pitchFamily="18" charset="0"/>
              </a:rPr>
              <a:t>“Transformed</a:t>
            </a:r>
            <a:r>
              <a:rPr lang="en-US" sz="4200" dirty="0">
                <a:latin typeface="Garamond" panose="02020404030301010803" pitchFamily="18" charset="0"/>
              </a:rPr>
              <a:t> people working with and for each other in service to a more just and connected world,”  June 6th, 2022 </a:t>
            </a:r>
            <a:r>
              <a:rPr lang="en-US" sz="4200" b="1" dirty="0">
                <a:latin typeface="Garamond" panose="02020404030301010803" pitchFamily="18" charset="0"/>
              </a:rPr>
              <a:t>Michael Poffenberger, </a:t>
            </a:r>
            <a:r>
              <a:rPr lang="en-US" sz="4200" i="1" dirty="0">
                <a:latin typeface="Garamond" panose="02020404030301010803" pitchFamily="18" charset="0"/>
              </a:rPr>
              <a:t>Executive Director, </a:t>
            </a:r>
            <a:r>
              <a:rPr lang="en-US" sz="4200" dirty="0">
                <a:latin typeface="Garamond" panose="02020404030301010803" pitchFamily="18" charset="0"/>
              </a:rPr>
              <a:t>Center for Action and Contemplation</a:t>
            </a:r>
          </a:p>
          <a:p>
            <a:pPr marL="0" indent="0">
              <a:buNone/>
            </a:pPr>
            <a:endParaRPr lang="en-US" sz="700" dirty="0"/>
          </a:p>
        </p:txBody>
      </p:sp>
      <p:pic>
        <p:nvPicPr>
          <p:cNvPr id="5" name="Picture 4" descr="A person's hands making a bowl&#10;&#10;AI-generated content may be incorrect.">
            <a:extLst>
              <a:ext uri="{FF2B5EF4-FFF2-40B4-BE49-F238E27FC236}">
                <a16:creationId xmlns:a16="http://schemas.microsoft.com/office/drawing/2014/main" id="{EF45BC09-2CD0-34A9-A670-E07708926EDA}"/>
              </a:ext>
            </a:extLst>
          </p:cNvPr>
          <p:cNvPicPr>
            <a:picLocks noChangeAspect="1"/>
          </p:cNvPicPr>
          <p:nvPr/>
        </p:nvPicPr>
        <p:blipFill>
          <a:blip r:embed="rId3">
            <a:extLst>
              <a:ext uri="{28A0092B-C50C-407E-A947-70E740481C1C}">
                <a14:useLocalDpi xmlns:a14="http://schemas.microsoft.com/office/drawing/2010/main" val="0"/>
              </a:ext>
            </a:extLst>
          </a:blip>
          <a:srcRect l="13053"/>
          <a:stretch>
            <a:fillRect/>
          </a:stretch>
        </p:blipFill>
        <p:spPr>
          <a:xfrm>
            <a:off x="8392886" y="595993"/>
            <a:ext cx="3799114" cy="5633358"/>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35901040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2CB962CF-61A3-4EF9-94F6-7C59B03295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A16E2A08-B5B6-C438-3A11-5B756691447B}"/>
              </a:ext>
            </a:extLst>
          </p:cNvPr>
          <p:cNvSpPr>
            <a:spLocks noGrp="1"/>
          </p:cNvSpPr>
          <p:nvPr>
            <p:ph type="title"/>
          </p:nvPr>
        </p:nvSpPr>
        <p:spPr>
          <a:xfrm>
            <a:off x="356050" y="187133"/>
            <a:ext cx="9635290" cy="1774752"/>
          </a:xfrm>
        </p:spPr>
        <p:txBody>
          <a:bodyPr vert="horz" lIns="91440" tIns="45720" rIns="91440" bIns="45720" rtlCol="0" anchor="ctr">
            <a:normAutofit/>
          </a:bodyPr>
          <a:lstStyle/>
          <a:p>
            <a:r>
              <a:rPr lang="en-US" sz="4000" dirty="0">
                <a:solidFill>
                  <a:srgbClr val="6600CC"/>
                </a:solidFill>
                <a:latin typeface="Modern Love" panose="04090805081005020601" pitchFamily="82" charset="0"/>
              </a:rPr>
              <a:t>The Basic Method and “Official” Guidelines of Centering Prayer</a:t>
            </a:r>
          </a:p>
        </p:txBody>
      </p:sp>
      <p:sp>
        <p:nvSpPr>
          <p:cNvPr id="6" name="Content Placeholder 5">
            <a:extLst>
              <a:ext uri="{FF2B5EF4-FFF2-40B4-BE49-F238E27FC236}">
                <a16:creationId xmlns:a16="http://schemas.microsoft.com/office/drawing/2014/main" id="{8CAF99BE-5347-EB7E-60EE-EA0A63DA0221}"/>
              </a:ext>
            </a:extLst>
          </p:cNvPr>
          <p:cNvSpPr>
            <a:spLocks noGrp="1"/>
          </p:cNvSpPr>
          <p:nvPr>
            <p:ph sz="half" idx="1"/>
          </p:nvPr>
        </p:nvSpPr>
        <p:spPr>
          <a:xfrm>
            <a:off x="149281" y="1668966"/>
            <a:ext cx="9577345" cy="5001901"/>
          </a:xfrm>
        </p:spPr>
        <p:txBody>
          <a:bodyPr vert="horz" lIns="91440" tIns="45720" rIns="91440" bIns="45720" rtlCol="0">
            <a:normAutofit/>
          </a:bodyPr>
          <a:lstStyle/>
          <a:p>
            <a:pPr marL="0" indent="0">
              <a:buNone/>
            </a:pPr>
            <a:r>
              <a:rPr lang="en-US" sz="1800" dirty="0">
                <a:latin typeface="Garamond" panose="02020404030301010803" pitchFamily="18" charset="0"/>
              </a:rPr>
              <a:t>Basically, the method of Centering Prayer consists in learning to withdraw attention from our thoughts – those incessant creations of our busy minds – in order to rest in a gentle, open attentiveness to divine reality itself.  This </a:t>
            </a:r>
            <a:r>
              <a:rPr lang="en-US" sz="1800" b="1" u="sng" dirty="0">
                <a:solidFill>
                  <a:srgbClr val="6600CC"/>
                </a:solidFill>
                <a:latin typeface="Garamond" panose="02020404030301010803" pitchFamily="18" charset="0"/>
              </a:rPr>
              <a:t>gentle</a:t>
            </a:r>
            <a:r>
              <a:rPr lang="en-US" sz="1800" dirty="0">
                <a:latin typeface="Garamond" panose="02020404030301010803" pitchFamily="18" charset="0"/>
              </a:rPr>
              <a:t> releasing of thoughts is known in Centering Prayer teaching as </a:t>
            </a:r>
            <a:r>
              <a:rPr lang="en-US" sz="1800" b="1" u="sng" dirty="0">
                <a:solidFill>
                  <a:srgbClr val="6600CC"/>
                </a:solidFill>
                <a:latin typeface="Garamond" panose="02020404030301010803" pitchFamily="18" charset="0"/>
              </a:rPr>
              <a:t>“consenting to the presence and action of God.” (within)</a:t>
            </a:r>
          </a:p>
          <a:p>
            <a:pPr marL="0" indent="0">
              <a:buNone/>
            </a:pPr>
            <a:r>
              <a:rPr lang="en-US" sz="1800" dirty="0">
                <a:latin typeface="Garamond" panose="02020404030301010803" pitchFamily="18" charset="0"/>
              </a:rPr>
              <a:t>In Centering Prayer, a thought is defined as anything that brings your attention to a focal point (an idea, a vision, a memory, an emotion, or even an itch on your nose).  If it captures our attention, it’s a thought, and the basic instruction is simply to let it go, </a:t>
            </a:r>
            <a:r>
              <a:rPr lang="en-US" sz="1800" b="1" u="sng" dirty="0">
                <a:solidFill>
                  <a:srgbClr val="6600CC"/>
                </a:solidFill>
                <a:latin typeface="Garamond" panose="02020404030301010803" pitchFamily="18" charset="0"/>
              </a:rPr>
              <a:t>gently</a:t>
            </a:r>
            <a:r>
              <a:rPr lang="en-US" sz="1800" dirty="0">
                <a:latin typeface="Garamond" panose="02020404030301010803" pitchFamily="18" charset="0"/>
              </a:rPr>
              <a:t> releasing it from the grip of your attention.  If another thought pops right back up to takes its place, that’s quite all right; let it go too. </a:t>
            </a:r>
            <a:r>
              <a:rPr lang="en-US" sz="1500" dirty="0">
                <a:latin typeface="Garamond" panose="02020404030301010803" pitchFamily="18" charset="0"/>
              </a:rPr>
              <a:t>Cynthia Bourgeault, </a:t>
            </a:r>
            <a:r>
              <a:rPr lang="en-US" sz="1500" i="1" dirty="0">
                <a:latin typeface="Garamond" panose="02020404030301010803" pitchFamily="18" charset="0"/>
              </a:rPr>
              <a:t>The Heart of Centering Prayer</a:t>
            </a:r>
            <a:r>
              <a:rPr lang="en-US" sz="1500" dirty="0">
                <a:latin typeface="Garamond" panose="02020404030301010803" pitchFamily="18" charset="0"/>
              </a:rPr>
              <a:t>, pp. 14-15</a:t>
            </a:r>
          </a:p>
          <a:p>
            <a:pPr marL="0" indent="0">
              <a:buNone/>
            </a:pPr>
            <a:r>
              <a:rPr lang="en-US" sz="1800" dirty="0">
                <a:solidFill>
                  <a:srgbClr val="6600CC"/>
                </a:solidFill>
                <a:latin typeface="Modern Love" panose="04090805081005020601" pitchFamily="82" charset="0"/>
              </a:rPr>
              <a:t>				</a:t>
            </a:r>
            <a:r>
              <a:rPr lang="en-US" sz="2400" dirty="0">
                <a:solidFill>
                  <a:srgbClr val="6600CC"/>
                </a:solidFill>
                <a:latin typeface="Modern Love" panose="04090805081005020601" pitchFamily="82" charset="0"/>
              </a:rPr>
              <a:t>“Official” Guidelines</a:t>
            </a:r>
            <a:endParaRPr lang="en-US" sz="2400" dirty="0">
              <a:latin typeface="Garamond" panose="02020404030301010803" pitchFamily="18" charset="0"/>
            </a:endParaRPr>
          </a:p>
          <a:p>
            <a:pPr marL="0" indent="0">
              <a:spcBef>
                <a:spcPts val="0"/>
              </a:spcBef>
              <a:buNone/>
            </a:pPr>
            <a:r>
              <a:rPr lang="en-US" sz="2000" dirty="0">
                <a:solidFill>
                  <a:srgbClr val="9933FF"/>
                </a:solidFill>
                <a:latin typeface="Garamond" panose="02020404030301010803" pitchFamily="18" charset="0"/>
              </a:rPr>
              <a:t>1. Choose a </a:t>
            </a:r>
            <a:r>
              <a:rPr lang="en-US" sz="2000" b="1" u="sng" dirty="0">
                <a:solidFill>
                  <a:srgbClr val="9933FF"/>
                </a:solidFill>
                <a:latin typeface="Garamond" panose="02020404030301010803" pitchFamily="18" charset="0"/>
              </a:rPr>
              <a:t>sacred word </a:t>
            </a:r>
            <a:r>
              <a:rPr lang="en-US" sz="2000" dirty="0">
                <a:solidFill>
                  <a:srgbClr val="9933FF"/>
                </a:solidFill>
                <a:latin typeface="Garamond" panose="02020404030301010803" pitchFamily="18" charset="0"/>
              </a:rPr>
              <a:t>as the symbol of your willingness to consent to God’s presence and action within.</a:t>
            </a:r>
          </a:p>
          <a:p>
            <a:pPr marL="0" indent="0">
              <a:spcBef>
                <a:spcPts val="0"/>
              </a:spcBef>
              <a:buNone/>
            </a:pPr>
            <a:r>
              <a:rPr lang="en-US" sz="2000" dirty="0">
                <a:solidFill>
                  <a:srgbClr val="9933FF"/>
                </a:solidFill>
                <a:latin typeface="Garamond" panose="02020404030301010803" pitchFamily="18" charset="0"/>
              </a:rPr>
              <a:t>2. Sitting comfortably and with eyes closed, settle briefly and silently introduce the sacred word as the symbol of </a:t>
            </a:r>
            <a:r>
              <a:rPr lang="en-US" sz="2000" b="1" u="sng" dirty="0">
                <a:solidFill>
                  <a:srgbClr val="9933FF"/>
                </a:solidFill>
                <a:latin typeface="Garamond" panose="02020404030301010803" pitchFamily="18" charset="0"/>
              </a:rPr>
              <a:t>your consent to God’s presence and action within</a:t>
            </a:r>
            <a:r>
              <a:rPr lang="en-US" sz="2000" dirty="0">
                <a:solidFill>
                  <a:srgbClr val="9933FF"/>
                </a:solidFill>
                <a:latin typeface="Garamond" panose="02020404030301010803" pitchFamily="18" charset="0"/>
              </a:rPr>
              <a:t>.</a:t>
            </a:r>
          </a:p>
          <a:p>
            <a:pPr marL="0" indent="0">
              <a:spcBef>
                <a:spcPts val="0"/>
              </a:spcBef>
              <a:buNone/>
            </a:pPr>
            <a:r>
              <a:rPr lang="en-US" sz="2000" dirty="0">
                <a:solidFill>
                  <a:srgbClr val="9933FF"/>
                </a:solidFill>
                <a:latin typeface="Garamond" panose="02020404030301010803" pitchFamily="18" charset="0"/>
              </a:rPr>
              <a:t>3. When engaged with your </a:t>
            </a:r>
            <a:r>
              <a:rPr lang="en-US" sz="2000" b="1" u="sng" dirty="0">
                <a:solidFill>
                  <a:srgbClr val="9933FF"/>
                </a:solidFill>
                <a:latin typeface="Garamond" panose="02020404030301010803" pitchFamily="18" charset="0"/>
              </a:rPr>
              <a:t>thoughts, return ever so gently to the sacred word</a:t>
            </a:r>
            <a:r>
              <a:rPr lang="en-US" sz="2000" dirty="0">
                <a:solidFill>
                  <a:srgbClr val="9933FF"/>
                </a:solidFill>
                <a:latin typeface="Garamond" panose="02020404030301010803" pitchFamily="18" charset="0"/>
              </a:rPr>
              <a:t>.</a:t>
            </a:r>
          </a:p>
          <a:p>
            <a:pPr marL="0" indent="0">
              <a:spcBef>
                <a:spcPts val="0"/>
              </a:spcBef>
              <a:buNone/>
            </a:pPr>
            <a:r>
              <a:rPr lang="en-US" sz="2000" dirty="0">
                <a:solidFill>
                  <a:srgbClr val="9933FF"/>
                </a:solidFill>
                <a:latin typeface="Garamond" panose="02020404030301010803" pitchFamily="18" charset="0"/>
              </a:rPr>
              <a:t>4. At the end of the prayer period, </a:t>
            </a:r>
            <a:r>
              <a:rPr lang="en-US" sz="2000" b="1" u="sng" dirty="0">
                <a:solidFill>
                  <a:srgbClr val="9933FF"/>
                </a:solidFill>
                <a:latin typeface="Garamond" panose="02020404030301010803" pitchFamily="18" charset="0"/>
              </a:rPr>
              <a:t>remain in silence </a:t>
            </a:r>
            <a:r>
              <a:rPr lang="en-US" sz="2000" dirty="0">
                <a:solidFill>
                  <a:srgbClr val="9933FF"/>
                </a:solidFill>
                <a:latin typeface="Garamond" panose="02020404030301010803" pitchFamily="18" charset="0"/>
              </a:rPr>
              <a:t>with eyes closed for </a:t>
            </a:r>
            <a:r>
              <a:rPr lang="en-US" sz="2000" b="1" u="sng" dirty="0">
                <a:solidFill>
                  <a:srgbClr val="9933FF"/>
                </a:solidFill>
                <a:latin typeface="Garamond" panose="02020404030301010803" pitchFamily="18" charset="0"/>
              </a:rPr>
              <a:t>a couple of minutes</a:t>
            </a:r>
            <a:r>
              <a:rPr lang="en-US" sz="2000" dirty="0">
                <a:solidFill>
                  <a:srgbClr val="9933FF"/>
                </a:solidFill>
                <a:latin typeface="Garamond" panose="02020404030301010803" pitchFamily="18" charset="0"/>
              </a:rPr>
              <a:t>.</a:t>
            </a:r>
            <a:r>
              <a:rPr lang="en-US" sz="1400" dirty="0">
                <a:solidFill>
                  <a:srgbClr val="9933FF"/>
                </a:solidFill>
                <a:latin typeface="Garamond" panose="02020404030301010803" pitchFamily="18" charset="0"/>
              </a:rPr>
              <a:t> </a:t>
            </a:r>
            <a:r>
              <a:rPr lang="en-US" sz="1400" dirty="0">
                <a:latin typeface="Garamond" panose="02020404030301010803" pitchFamily="18" charset="0"/>
              </a:rPr>
              <a:t>p. 29</a:t>
            </a:r>
          </a:p>
          <a:p>
            <a:pPr marL="0"/>
            <a:endParaRPr lang="en-US" sz="1000" dirty="0"/>
          </a:p>
        </p:txBody>
      </p:sp>
      <p:pic>
        <p:nvPicPr>
          <p:cNvPr id="13" name="Picture 12" descr="A book cover of a book&#10;&#10;AI-generated content may be incorrect.">
            <a:extLst>
              <a:ext uri="{FF2B5EF4-FFF2-40B4-BE49-F238E27FC236}">
                <a16:creationId xmlns:a16="http://schemas.microsoft.com/office/drawing/2014/main" id="{F025A677-F067-6B1D-E5D0-84EC555073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91339" y="187133"/>
            <a:ext cx="2051380" cy="3168155"/>
          </a:xfrm>
          <a:prstGeom prst="rect">
            <a:avLst/>
          </a:prstGeom>
        </p:spPr>
      </p:pic>
      <p:pic>
        <p:nvPicPr>
          <p:cNvPr id="11" name="Content Placeholder 10" descr="A portrait of a person&#10;&#10;AI-generated content may be incorrect.">
            <a:extLst>
              <a:ext uri="{FF2B5EF4-FFF2-40B4-BE49-F238E27FC236}">
                <a16:creationId xmlns:a16="http://schemas.microsoft.com/office/drawing/2014/main" id="{C10432CC-6451-B45A-D1FF-469A6A61F8F0}"/>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9991339" y="3355287"/>
            <a:ext cx="2051380" cy="3063267"/>
          </a:xfrm>
          <a:prstGeom prst="rect">
            <a:avLst/>
          </a:prstGeom>
        </p:spPr>
      </p:pic>
      <p:sp>
        <p:nvSpPr>
          <p:cNvPr id="4" name="Slide Number Placeholder 3">
            <a:extLst>
              <a:ext uri="{FF2B5EF4-FFF2-40B4-BE49-F238E27FC236}">
                <a16:creationId xmlns:a16="http://schemas.microsoft.com/office/drawing/2014/main" id="{7619E8E4-FD83-A226-05C0-89D573C490A2}"/>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7BE69E03-4804-4553-A1EC-F089884EF50F}" type="slidenum">
              <a:rPr lang="en-US">
                <a:solidFill>
                  <a:schemeClr val="tx1">
                    <a:tint val="75000"/>
                  </a:schemeClr>
                </a:solidFill>
              </a:rPr>
              <a:pPr>
                <a:spcAft>
                  <a:spcPts val="600"/>
                </a:spcAft>
              </a:pPr>
              <a:t>2</a:t>
            </a:fld>
            <a:endParaRPr lang="en-US" dirty="0">
              <a:solidFill>
                <a:schemeClr val="tx1">
                  <a:tint val="75000"/>
                </a:schemeClr>
              </a:solidFill>
            </a:endParaRPr>
          </a:p>
        </p:txBody>
      </p:sp>
    </p:spTree>
    <p:extLst>
      <p:ext uri="{BB962C8B-B14F-4D97-AF65-F5344CB8AC3E}">
        <p14:creationId xmlns:p14="http://schemas.microsoft.com/office/powerpoint/2010/main" val="12503727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352BEC0E-22F8-46D0-9632-375DB541B0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2DDA1F2-02E4-DB5F-9B8A-88452D2215A1}"/>
              </a:ext>
            </a:extLst>
          </p:cNvPr>
          <p:cNvSpPr>
            <a:spLocks noGrp="1"/>
          </p:cNvSpPr>
          <p:nvPr>
            <p:ph type="title"/>
          </p:nvPr>
        </p:nvSpPr>
        <p:spPr>
          <a:xfrm>
            <a:off x="242760" y="329184"/>
            <a:ext cx="8391441" cy="1950666"/>
          </a:xfrm>
        </p:spPr>
        <p:txBody>
          <a:bodyPr anchor="b">
            <a:normAutofit fontScale="90000"/>
          </a:bodyPr>
          <a:lstStyle/>
          <a:p>
            <a:r>
              <a:rPr lang="en-US" sz="5400" dirty="0">
                <a:solidFill>
                  <a:srgbClr val="9933FF"/>
                </a:solidFill>
                <a:latin typeface="Modern Love" panose="04090805081005020601" pitchFamily="82" charset="0"/>
              </a:rPr>
              <a:t>The sacred word as a “wiper blade” of letting go of thoughts</a:t>
            </a:r>
          </a:p>
        </p:txBody>
      </p:sp>
      <p:sp>
        <p:nvSpPr>
          <p:cNvPr id="16"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8952" y="2395728"/>
            <a:ext cx="4243589" cy="18288"/>
          </a:xfrm>
          <a:custGeom>
            <a:avLst/>
            <a:gdLst>
              <a:gd name="csX0" fmla="*/ 0 w 4243589"/>
              <a:gd name="csY0" fmla="*/ 0 h 18288"/>
              <a:gd name="csX1" fmla="*/ 478919 w 4243589"/>
              <a:gd name="csY1" fmla="*/ 0 h 18288"/>
              <a:gd name="csX2" fmla="*/ 957839 w 4243589"/>
              <a:gd name="csY2" fmla="*/ 0 h 18288"/>
              <a:gd name="csX3" fmla="*/ 1521630 w 4243589"/>
              <a:gd name="csY3" fmla="*/ 0 h 18288"/>
              <a:gd name="csX4" fmla="*/ 2212729 w 4243589"/>
              <a:gd name="csY4" fmla="*/ 0 h 18288"/>
              <a:gd name="csX5" fmla="*/ 2734084 w 4243589"/>
              <a:gd name="csY5" fmla="*/ 0 h 18288"/>
              <a:gd name="csX6" fmla="*/ 3255439 w 4243589"/>
              <a:gd name="csY6" fmla="*/ 0 h 18288"/>
              <a:gd name="csX7" fmla="*/ 4243589 w 4243589"/>
              <a:gd name="csY7" fmla="*/ 0 h 18288"/>
              <a:gd name="csX8" fmla="*/ 4243589 w 4243589"/>
              <a:gd name="csY8" fmla="*/ 18288 h 18288"/>
              <a:gd name="csX9" fmla="*/ 3594926 w 4243589"/>
              <a:gd name="csY9" fmla="*/ 18288 h 18288"/>
              <a:gd name="csX10" fmla="*/ 3073571 w 4243589"/>
              <a:gd name="csY10" fmla="*/ 18288 h 18288"/>
              <a:gd name="csX11" fmla="*/ 2552216 w 4243589"/>
              <a:gd name="csY11" fmla="*/ 18288 h 18288"/>
              <a:gd name="csX12" fmla="*/ 1903553 w 4243589"/>
              <a:gd name="csY12" fmla="*/ 18288 h 18288"/>
              <a:gd name="csX13" fmla="*/ 1212454 w 4243589"/>
              <a:gd name="csY13" fmla="*/ 18288 h 18288"/>
              <a:gd name="csX14" fmla="*/ 733535 w 4243589"/>
              <a:gd name="csY14" fmla="*/ 18288 h 18288"/>
              <a:gd name="csX15" fmla="*/ 0 w 4243589"/>
              <a:gd name="csY15" fmla="*/ 18288 h 18288"/>
              <a:gd name="csX16" fmla="*/ 0 w 4243589"/>
              <a:gd name="csY16"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FC1073BC-7F97-2FF6-E57F-6670BCC06237}"/>
              </a:ext>
            </a:extLst>
          </p:cNvPr>
          <p:cNvSpPr>
            <a:spLocks noGrp="1"/>
          </p:cNvSpPr>
          <p:nvPr>
            <p:ph idx="1"/>
          </p:nvPr>
        </p:nvSpPr>
        <p:spPr>
          <a:xfrm>
            <a:off x="242760" y="2706623"/>
            <a:ext cx="8331757" cy="3993581"/>
          </a:xfrm>
        </p:spPr>
        <p:txBody>
          <a:bodyPr>
            <a:normAutofit fontScale="92500"/>
          </a:bodyPr>
          <a:lstStyle/>
          <a:p>
            <a:pPr marL="0" indent="0">
              <a:lnSpc>
                <a:spcPct val="100000"/>
              </a:lnSpc>
              <a:spcBef>
                <a:spcPts val="0"/>
              </a:spcBef>
              <a:buNone/>
            </a:pPr>
            <a:r>
              <a:rPr lang="en-US" sz="1800" dirty="0">
                <a:solidFill>
                  <a:srgbClr val="9933FF"/>
                </a:solidFill>
                <a:latin typeface="Garamond" panose="02020404030301010803" pitchFamily="18" charset="0"/>
              </a:rPr>
              <a:t>“</a:t>
            </a:r>
            <a:r>
              <a:rPr lang="en-US" sz="1800" b="1" dirty="0">
                <a:solidFill>
                  <a:srgbClr val="9933FF"/>
                </a:solidFill>
                <a:latin typeface="Garamond" panose="02020404030301010803" pitchFamily="18" charset="0"/>
              </a:rPr>
              <a:t>Letting go</a:t>
            </a:r>
            <a:r>
              <a:rPr lang="en-US" sz="1800" dirty="0">
                <a:solidFill>
                  <a:srgbClr val="9933FF"/>
                </a:solidFill>
                <a:latin typeface="Garamond" panose="02020404030301010803" pitchFamily="18" charset="0"/>
              </a:rPr>
              <a:t>”, which Saint Paul specifies (in his famous hymn of Philippians 2: 6-11), is the very essence of “</a:t>
            </a:r>
            <a:r>
              <a:rPr lang="en-US" sz="1800" b="1" dirty="0">
                <a:solidFill>
                  <a:srgbClr val="9933FF"/>
                </a:solidFill>
                <a:latin typeface="Garamond" panose="02020404030301010803" pitchFamily="18" charset="0"/>
              </a:rPr>
              <a:t>putting on the mind of Christ</a:t>
            </a:r>
            <a:r>
              <a:rPr lang="en-US" sz="1800" dirty="0">
                <a:solidFill>
                  <a:srgbClr val="9933FF"/>
                </a:solidFill>
                <a:latin typeface="Garamond" panose="02020404030301010803" pitchFamily="18" charset="0"/>
              </a:rPr>
              <a:t>.” Each time you manage to </a:t>
            </a:r>
            <a:r>
              <a:rPr lang="en-US" sz="1800" b="1" dirty="0">
                <a:solidFill>
                  <a:srgbClr val="9933FF"/>
                </a:solidFill>
                <a:latin typeface="Garamond" panose="02020404030301010803" pitchFamily="18" charset="0"/>
              </a:rPr>
              <a:t>disengage from a thought</a:t>
            </a:r>
            <a:r>
              <a:rPr lang="en-US" sz="1800" dirty="0">
                <a:solidFill>
                  <a:srgbClr val="9933FF"/>
                </a:solidFill>
                <a:latin typeface="Garamond" panose="02020404030301010803" pitchFamily="18" charset="0"/>
              </a:rPr>
              <a:t>, you are doing so in solidarity with Jesus’s own kenotic (emptying) stance, in the process </a:t>
            </a:r>
            <a:r>
              <a:rPr lang="en-US" sz="1800" b="1" dirty="0">
                <a:solidFill>
                  <a:srgbClr val="9933FF"/>
                </a:solidFill>
                <a:latin typeface="Garamond" panose="02020404030301010803" pitchFamily="18" charset="0"/>
              </a:rPr>
              <a:t>patterning that stance more and more deeply into your being until it eventually becomes your default response to all life’s situations</a:t>
            </a:r>
            <a:r>
              <a:rPr lang="en-US" sz="1800" dirty="0">
                <a:solidFill>
                  <a:srgbClr val="9933FF"/>
                </a:solidFill>
                <a:latin typeface="Garamond" panose="02020404030301010803" pitchFamily="18" charset="0"/>
              </a:rPr>
              <a:t>. </a:t>
            </a:r>
            <a:r>
              <a:rPr lang="en-US" sz="1500" dirty="0">
                <a:latin typeface="Garamond" panose="02020404030301010803" pitchFamily="18" charset="0"/>
              </a:rPr>
              <a:t>Cynthia Bourgeault, </a:t>
            </a:r>
            <a:r>
              <a:rPr lang="en-US" sz="1500" i="1" dirty="0">
                <a:latin typeface="Garamond" panose="02020404030301010803" pitchFamily="18" charset="0"/>
              </a:rPr>
              <a:t>The Heart of Centering Prayer</a:t>
            </a:r>
            <a:r>
              <a:rPr lang="en-US" sz="1500" dirty="0">
                <a:latin typeface="Garamond" panose="02020404030301010803" pitchFamily="18" charset="0"/>
              </a:rPr>
              <a:t>, p 128</a:t>
            </a:r>
          </a:p>
          <a:p>
            <a:pPr marL="0" indent="0">
              <a:lnSpc>
                <a:spcPct val="100000"/>
              </a:lnSpc>
              <a:spcBef>
                <a:spcPts val="0"/>
              </a:spcBef>
              <a:buNone/>
            </a:pPr>
            <a:endParaRPr lang="en-US" sz="1500" dirty="0">
              <a:latin typeface="Garamond" panose="02020404030301010803" pitchFamily="18" charset="0"/>
            </a:endParaRPr>
          </a:p>
          <a:p>
            <a:pPr marL="0" indent="0">
              <a:lnSpc>
                <a:spcPct val="100000"/>
              </a:lnSpc>
              <a:spcBef>
                <a:spcPts val="0"/>
              </a:spcBef>
              <a:buNone/>
            </a:pPr>
            <a:r>
              <a:rPr lang="en-US" sz="1800" dirty="0">
                <a:solidFill>
                  <a:srgbClr val="0099CC"/>
                </a:solidFill>
                <a:latin typeface="Garamond" panose="02020404030301010803" pitchFamily="18" charset="0"/>
              </a:rPr>
              <a:t>…</a:t>
            </a:r>
            <a:r>
              <a:rPr lang="en-US" sz="1800" b="1" dirty="0">
                <a:solidFill>
                  <a:srgbClr val="0099CC"/>
                </a:solidFill>
                <a:latin typeface="Garamond" panose="02020404030301010803" pitchFamily="18" charset="0"/>
              </a:rPr>
              <a:t>you do not disengage from a thought by replacing it with the sacred word </a:t>
            </a:r>
            <a:r>
              <a:rPr lang="en-US" sz="1800" dirty="0">
                <a:solidFill>
                  <a:srgbClr val="0099CC"/>
                </a:solidFill>
                <a:latin typeface="Garamond" panose="02020404030301010803" pitchFamily="18" charset="0"/>
              </a:rPr>
              <a:t>– at least insofar as that instruction is heard as focusing on the sacred word.  </a:t>
            </a:r>
            <a:r>
              <a:rPr lang="en-US" sz="1800" b="1" dirty="0">
                <a:solidFill>
                  <a:srgbClr val="0099CC"/>
                </a:solidFill>
                <a:latin typeface="Garamond" panose="02020404030301010803" pitchFamily="18" charset="0"/>
              </a:rPr>
              <a:t>This misimpression is still prevalent among many practitioners of Centering Prayer </a:t>
            </a:r>
            <a:r>
              <a:rPr lang="en-US" sz="1800" dirty="0">
                <a:solidFill>
                  <a:srgbClr val="0099CC"/>
                </a:solidFill>
                <a:latin typeface="Garamond" panose="02020404030301010803" pitchFamily="18" charset="0"/>
              </a:rPr>
              <a:t>– and in the early attempts to present the method of Centering Prayer there was indeed some lack of clarity around this point.  But </a:t>
            </a:r>
            <a:r>
              <a:rPr lang="en-US" sz="1800" b="1" dirty="0">
                <a:solidFill>
                  <a:srgbClr val="0099CC"/>
                </a:solidFill>
                <a:latin typeface="Garamond" panose="02020404030301010803" pitchFamily="18" charset="0"/>
              </a:rPr>
              <a:t>you can see how using the word as a replacement focal point for your attention would essentially turn it into a mantra</a:t>
            </a:r>
            <a:r>
              <a:rPr lang="en-US" sz="1800" dirty="0">
                <a:solidFill>
                  <a:srgbClr val="0099CC"/>
                </a:solidFill>
                <a:latin typeface="Garamond" panose="02020404030301010803" pitchFamily="18" charset="0"/>
              </a:rPr>
              <a:t>, and in the Thomas Keating version of Centering Prayer </a:t>
            </a:r>
            <a:r>
              <a:rPr lang="en-US" sz="1800" b="1" dirty="0">
                <a:solidFill>
                  <a:srgbClr val="0099CC"/>
                </a:solidFill>
                <a:latin typeface="Garamond" panose="02020404030301010803" pitchFamily="18" charset="0"/>
              </a:rPr>
              <a:t>the sacred word is emphatically not a mantra, merely “a placeholder for your intention.” </a:t>
            </a:r>
            <a:r>
              <a:rPr lang="en-US" sz="1800" dirty="0">
                <a:solidFill>
                  <a:srgbClr val="0099CC"/>
                </a:solidFill>
                <a:latin typeface="Garamond" panose="02020404030301010803" pitchFamily="18" charset="0"/>
              </a:rPr>
              <a:t>The idea is not to stare at it, but merely to </a:t>
            </a:r>
            <a:r>
              <a:rPr lang="en-US" sz="1800" b="1" dirty="0">
                <a:solidFill>
                  <a:srgbClr val="0099CC"/>
                </a:solidFill>
                <a:latin typeface="Garamond" panose="02020404030301010803" pitchFamily="18" charset="0"/>
              </a:rPr>
              <a:t>let it be the wiper blade that sweeps the windshield clean</a:t>
            </a:r>
            <a:r>
              <a:rPr lang="en-US" sz="1500" dirty="0">
                <a:solidFill>
                  <a:srgbClr val="0099CC"/>
                </a:solidFill>
                <a:latin typeface="Garamond" panose="02020404030301010803" pitchFamily="18" charset="0"/>
              </a:rPr>
              <a:t>. </a:t>
            </a:r>
            <a:r>
              <a:rPr lang="en-US" sz="1500" i="1" dirty="0">
                <a:latin typeface="Garamond" panose="02020404030301010803" pitchFamily="18" charset="0"/>
              </a:rPr>
              <a:t>The Heart of Centering Prayer</a:t>
            </a:r>
            <a:r>
              <a:rPr lang="en-US" sz="1500" dirty="0">
                <a:latin typeface="Garamond" panose="02020404030301010803" pitchFamily="18" charset="0"/>
              </a:rPr>
              <a:t>, p 128</a:t>
            </a:r>
          </a:p>
        </p:txBody>
      </p:sp>
      <p:pic>
        <p:nvPicPr>
          <p:cNvPr id="9" name="Picture 8" descr="A person standing in the air with their hands up&#10;&#10;AI-generated content may be incorrect.">
            <a:extLst>
              <a:ext uri="{FF2B5EF4-FFF2-40B4-BE49-F238E27FC236}">
                <a16:creationId xmlns:a16="http://schemas.microsoft.com/office/drawing/2014/main" id="{85527C83-1213-F691-5D65-C1158E3F7E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66061" y="393920"/>
            <a:ext cx="2289504" cy="3429969"/>
          </a:xfrm>
          <a:prstGeom prst="rect">
            <a:avLst/>
          </a:prstGeom>
        </p:spPr>
      </p:pic>
      <p:pic>
        <p:nvPicPr>
          <p:cNvPr id="5" name="Picture 4" descr="Birds flying out of a chain&#10;&#10;AI-generated content may be incorrect.">
            <a:extLst>
              <a:ext uri="{FF2B5EF4-FFF2-40B4-BE49-F238E27FC236}">
                <a16:creationId xmlns:a16="http://schemas.microsoft.com/office/drawing/2014/main" id="{83ECA069-1C7F-A885-7AC6-60C018CE04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74518" y="4038732"/>
            <a:ext cx="3272589" cy="2176272"/>
          </a:xfrm>
          <a:prstGeom prst="rect">
            <a:avLst/>
          </a:prstGeom>
        </p:spPr>
      </p:pic>
    </p:spTree>
    <p:extLst>
      <p:ext uri="{BB962C8B-B14F-4D97-AF65-F5344CB8AC3E}">
        <p14:creationId xmlns:p14="http://schemas.microsoft.com/office/powerpoint/2010/main" val="35339706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Shape 12">
            <a:extLst>
              <a:ext uri="{FF2B5EF4-FFF2-40B4-BE49-F238E27FC236}">
                <a16:creationId xmlns:a16="http://schemas.microsoft.com/office/drawing/2014/main" id="{23DA7759-3209-4FE2-96D1-4EEDD81E9E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94433" y="2"/>
            <a:ext cx="849328" cy="357668"/>
          </a:xfrm>
          <a:custGeom>
            <a:avLst/>
            <a:gdLst/>
            <a:ahLst/>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41460DAD-8769-4C9F-9C8C-BB0443909D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23536" y="5717905"/>
            <a:ext cx="1771609" cy="1140095"/>
          </a:xfrm>
          <a:custGeom>
            <a:avLst/>
            <a:gdLst/>
            <a:ahLst/>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useBgFill="1">
        <p:nvSpPr>
          <p:cNvPr id="17" name="Rectangle 16">
            <a:extLst>
              <a:ext uri="{FF2B5EF4-FFF2-40B4-BE49-F238E27FC236}">
                <a16:creationId xmlns:a16="http://schemas.microsoft.com/office/drawing/2014/main" id="{29B161DF-E457-41D5-83AD-378B430037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9DFFDF3-9BFF-1E7C-E744-7E48C7B4231B}"/>
              </a:ext>
            </a:extLst>
          </p:cNvPr>
          <p:cNvSpPr>
            <a:spLocks noGrp="1"/>
          </p:cNvSpPr>
          <p:nvPr>
            <p:ph type="title"/>
          </p:nvPr>
        </p:nvSpPr>
        <p:spPr>
          <a:xfrm>
            <a:off x="5483622" y="243092"/>
            <a:ext cx="6321385" cy="820937"/>
          </a:xfrm>
        </p:spPr>
        <p:txBody>
          <a:bodyPr vert="horz" lIns="91440" tIns="45720" rIns="91440" bIns="45720" rtlCol="0" anchor="ctr">
            <a:normAutofit/>
          </a:bodyPr>
          <a:lstStyle/>
          <a:p>
            <a:r>
              <a:rPr lang="en-US" sz="4800" kern="1200" dirty="0">
                <a:solidFill>
                  <a:srgbClr val="0070C0"/>
                </a:solidFill>
                <a:latin typeface="Modern Love" panose="04090805081005020601" pitchFamily="82" charset="0"/>
              </a:rPr>
              <a:t>A Pathway of Return</a:t>
            </a:r>
          </a:p>
        </p:txBody>
      </p:sp>
      <p:pic>
        <p:nvPicPr>
          <p:cNvPr id="8" name="Picture 7" descr="A person sitting on a mat in the grass&#10;&#10;Description automatically generated">
            <a:extLst>
              <a:ext uri="{FF2B5EF4-FFF2-40B4-BE49-F238E27FC236}">
                <a16:creationId xmlns:a16="http://schemas.microsoft.com/office/drawing/2014/main" id="{4AD98F63-C8BB-D287-F74B-4E5D8F0A118A}"/>
              </a:ext>
            </a:extLst>
          </p:cNvPr>
          <p:cNvPicPr>
            <a:picLocks noChangeAspect="1"/>
          </p:cNvPicPr>
          <p:nvPr/>
        </p:nvPicPr>
        <p:blipFill rotWithShape="1">
          <a:blip r:embed="rId2">
            <a:extLst>
              <a:ext uri="{28A0092B-C50C-407E-A947-70E740481C1C}">
                <a14:useLocalDpi xmlns:a14="http://schemas.microsoft.com/office/drawing/2010/main" val="0"/>
              </a:ext>
            </a:extLst>
          </a:blip>
          <a:srcRect b="17609"/>
          <a:stretch/>
        </p:blipFill>
        <p:spPr>
          <a:xfrm>
            <a:off x="123536" y="368500"/>
            <a:ext cx="5130797" cy="2642068"/>
          </a:xfrm>
          <a:custGeom>
            <a:avLst/>
            <a:gdLst/>
            <a:ahLst/>
            <a:cxnLst/>
            <a:rect l="l" t="t" r="r" b="b"/>
            <a:pathLst>
              <a:path w="4252881" h="4252881">
                <a:moveTo>
                  <a:pt x="95137" y="0"/>
                </a:moveTo>
                <a:lnTo>
                  <a:pt x="4157744" y="0"/>
                </a:lnTo>
                <a:cubicBezTo>
                  <a:pt x="4210287" y="0"/>
                  <a:pt x="4252881" y="42594"/>
                  <a:pt x="4252881" y="95137"/>
                </a:cubicBezTo>
                <a:lnTo>
                  <a:pt x="4252881" y="4157744"/>
                </a:lnTo>
                <a:cubicBezTo>
                  <a:pt x="4252881" y="4210287"/>
                  <a:pt x="4210287" y="4252881"/>
                  <a:pt x="4157744" y="4252881"/>
                </a:cubicBezTo>
                <a:lnTo>
                  <a:pt x="95137" y="4252881"/>
                </a:lnTo>
                <a:cubicBezTo>
                  <a:pt x="42594" y="4252881"/>
                  <a:pt x="0" y="4210287"/>
                  <a:pt x="0" y="4157744"/>
                </a:cubicBezTo>
                <a:lnTo>
                  <a:pt x="0" y="95137"/>
                </a:lnTo>
                <a:cubicBezTo>
                  <a:pt x="0" y="42594"/>
                  <a:pt x="42594" y="0"/>
                  <a:pt x="95137" y="0"/>
                </a:cubicBezTo>
                <a:close/>
              </a:path>
            </a:pathLst>
          </a:custGeom>
        </p:spPr>
      </p:pic>
      <p:pic>
        <p:nvPicPr>
          <p:cNvPr id="6" name="Content Placeholder 5" descr="A person sitting in a lotus position with a light shining in the back&#10;&#10;Description automatically generated">
            <a:extLst>
              <a:ext uri="{FF2B5EF4-FFF2-40B4-BE49-F238E27FC236}">
                <a16:creationId xmlns:a16="http://schemas.microsoft.com/office/drawing/2014/main" id="{20C7F76B-45E2-2AA3-1130-098366DD2E05}"/>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t="3616" r="2" b="3918"/>
          <a:stretch/>
        </p:blipFill>
        <p:spPr>
          <a:xfrm>
            <a:off x="0" y="3684648"/>
            <a:ext cx="5102297" cy="2642068"/>
          </a:xfrm>
          <a:custGeom>
            <a:avLst/>
            <a:gdLst/>
            <a:ahLst/>
            <a:cxnLst/>
            <a:rect l="l" t="t" r="r" b="b"/>
            <a:pathLst>
              <a:path w="4114800" h="5712488">
                <a:moveTo>
                  <a:pt x="133155" y="0"/>
                </a:moveTo>
                <a:lnTo>
                  <a:pt x="3981645" y="0"/>
                </a:lnTo>
                <a:cubicBezTo>
                  <a:pt x="4055184" y="0"/>
                  <a:pt x="4114800" y="59616"/>
                  <a:pt x="4114800" y="133155"/>
                </a:cubicBezTo>
                <a:lnTo>
                  <a:pt x="4114800" y="5579333"/>
                </a:lnTo>
                <a:cubicBezTo>
                  <a:pt x="4114800" y="5652872"/>
                  <a:pt x="4055184" y="5712488"/>
                  <a:pt x="3981645" y="5712488"/>
                </a:cubicBezTo>
                <a:lnTo>
                  <a:pt x="133155" y="5712488"/>
                </a:lnTo>
                <a:cubicBezTo>
                  <a:pt x="59616" y="5712488"/>
                  <a:pt x="0" y="5652872"/>
                  <a:pt x="0" y="5579333"/>
                </a:cubicBezTo>
                <a:lnTo>
                  <a:pt x="0" y="133155"/>
                </a:lnTo>
                <a:cubicBezTo>
                  <a:pt x="0" y="59616"/>
                  <a:pt x="59616" y="0"/>
                  <a:pt x="133155" y="0"/>
                </a:cubicBezTo>
                <a:close/>
              </a:path>
            </a:pathLst>
          </a:custGeom>
        </p:spPr>
      </p:pic>
      <p:sp>
        <p:nvSpPr>
          <p:cNvPr id="19" name="Rectangle 18">
            <a:extLst>
              <a:ext uri="{FF2B5EF4-FFF2-40B4-BE49-F238E27FC236}">
                <a16:creationId xmlns:a16="http://schemas.microsoft.com/office/drawing/2014/main" id="{107D50C9-F568-423A-A839-B49874AAEE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9499" y="4590068"/>
            <a:ext cx="624734" cy="624734"/>
          </a:xfrm>
          <a:prstGeom prst="rect">
            <a:avLst/>
          </a:prstGeom>
          <a:noFill/>
          <a:ln w="127000">
            <a:solidFill>
              <a:schemeClr val="accent6"/>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AEC19DD8-3A9B-460C-B2A8-D057AA481DD6}"/>
              </a:ext>
            </a:extLst>
          </p:cNvPr>
          <p:cNvSpPr>
            <a:spLocks noGrp="1"/>
          </p:cNvSpPr>
          <p:nvPr>
            <p:ph sz="half" idx="1"/>
          </p:nvPr>
        </p:nvSpPr>
        <p:spPr>
          <a:xfrm>
            <a:off x="5471116" y="964275"/>
            <a:ext cx="6321385" cy="5744095"/>
          </a:xfrm>
        </p:spPr>
        <p:txBody>
          <a:bodyPr vert="horz" lIns="91440" tIns="45720" rIns="91440" bIns="45720" rtlCol="0">
            <a:noAutofit/>
          </a:bodyPr>
          <a:lstStyle/>
          <a:p>
            <a:pPr marL="0" indent="0">
              <a:buNone/>
            </a:pPr>
            <a:r>
              <a:rPr lang="en-US" sz="2000" dirty="0">
                <a:latin typeface="Goudy Old Style" panose="02020502050305020303" pitchFamily="18" charset="0"/>
              </a:rPr>
              <a:t>Emphasis: </a:t>
            </a:r>
            <a:r>
              <a:rPr lang="en-US" sz="2000" b="1" dirty="0">
                <a:solidFill>
                  <a:srgbClr val="0099CC"/>
                </a:solidFill>
                <a:latin typeface="Goudy Old Style" panose="02020502050305020303" pitchFamily="18" charset="0"/>
              </a:rPr>
              <a:t>Gentle releasing of thoughts </a:t>
            </a:r>
            <a:r>
              <a:rPr lang="en-US" sz="2000" dirty="0">
                <a:latin typeface="Goudy Old Style" panose="02020502050305020303" pitchFamily="18" charset="0"/>
              </a:rPr>
              <a:t>(a thought is anything that brings you to a focal point – an idea, a vision, a memory, an emotion, an itch on your nose.)</a:t>
            </a:r>
          </a:p>
          <a:p>
            <a:pPr marL="0" indent="0">
              <a:buNone/>
            </a:pPr>
            <a:r>
              <a:rPr lang="en-US" sz="2000" dirty="0">
                <a:latin typeface="Goudy Old Style" panose="02020502050305020303" pitchFamily="18" charset="0"/>
              </a:rPr>
              <a:t>A nun tried out her first twenty-minute taste of Centering Prayer and then lamented, “Oh, Father Thomas (Keating), I’m such a failure at this prayer.  In twenty minutes I’ve had ten thousand thoughts!”</a:t>
            </a:r>
          </a:p>
          <a:p>
            <a:pPr marL="0" indent="0">
              <a:buNone/>
            </a:pPr>
            <a:r>
              <a:rPr lang="en-US" sz="2000" dirty="0">
                <a:latin typeface="Goudy Old Style" panose="02020502050305020303" pitchFamily="18" charset="0"/>
              </a:rPr>
              <a:t>“How lovely,” responded Keating, without missing a beat. “Ten thousand opportunities to return to God.”</a:t>
            </a:r>
          </a:p>
          <a:p>
            <a:pPr marL="0" indent="0">
              <a:buNone/>
            </a:pPr>
            <a:r>
              <a:rPr lang="en-US" sz="2000" b="1" dirty="0">
                <a:solidFill>
                  <a:srgbClr val="0070C0"/>
                </a:solidFill>
                <a:latin typeface="Goudy Old Style" panose="02020502050305020303" pitchFamily="18" charset="0"/>
              </a:rPr>
              <a:t>The essence of Centering Prayer is a pathway of return</a:t>
            </a:r>
            <a:r>
              <a:rPr lang="en-US" sz="2000" dirty="0">
                <a:latin typeface="Goudy Old Style" panose="02020502050305020303" pitchFamily="18" charset="0"/>
              </a:rPr>
              <a:t>….every time we move </a:t>
            </a:r>
            <a:r>
              <a:rPr lang="en-US" sz="2000" dirty="0">
                <a:solidFill>
                  <a:srgbClr val="0070C0"/>
                </a:solidFill>
                <a:latin typeface="Goudy Old Style" panose="02020502050305020303" pitchFamily="18" charset="0"/>
              </a:rPr>
              <a:t>from a smaller and more constricted state of consciousness into that open, diffuse awareness in which our presence to divine reality makes itself known </a:t>
            </a:r>
            <a:r>
              <a:rPr lang="en-US" sz="2000" dirty="0">
                <a:latin typeface="Goudy Old Style" panose="02020502050305020303" pitchFamily="18" charset="0"/>
              </a:rPr>
              <a:t>along a whole different pathway of perception. (remember, the “</a:t>
            </a:r>
            <a:r>
              <a:rPr lang="en-US" sz="2000" b="1" dirty="0">
                <a:solidFill>
                  <a:srgbClr val="0070C0"/>
                </a:solidFill>
                <a:latin typeface="Goudy Old Style" panose="02020502050305020303" pitchFamily="18" charset="0"/>
              </a:rPr>
              <a:t>new operating system</a:t>
            </a:r>
            <a:r>
              <a:rPr lang="en-US" sz="2000" dirty="0">
                <a:latin typeface="Goudy Old Style" panose="02020502050305020303" pitchFamily="18" charset="0"/>
              </a:rPr>
              <a:t>”). </a:t>
            </a:r>
            <a:r>
              <a:rPr lang="en-US" sz="1400" dirty="0">
                <a:latin typeface="Garamond" panose="02020404030301010803" pitchFamily="18" charset="0"/>
              </a:rPr>
              <a:t>Cynthia Bourgeault, </a:t>
            </a:r>
            <a:r>
              <a:rPr lang="en-US" sz="1400" i="1" dirty="0">
                <a:latin typeface="Garamond" panose="02020404030301010803" pitchFamily="18" charset="0"/>
              </a:rPr>
              <a:t>The Heart of Centering Prayer</a:t>
            </a:r>
            <a:r>
              <a:rPr lang="en-US" sz="1400" dirty="0">
                <a:latin typeface="Garamond" panose="02020404030301010803" pitchFamily="18" charset="0"/>
              </a:rPr>
              <a:t>, p</a:t>
            </a:r>
            <a:r>
              <a:rPr lang="en-US" sz="1400" dirty="0">
                <a:latin typeface="Goudy Old Style" panose="02020502050305020303" pitchFamily="18" charset="0"/>
              </a:rPr>
              <a:t>. 14</a:t>
            </a:r>
          </a:p>
          <a:p>
            <a:pPr marL="0" indent="0">
              <a:buNone/>
            </a:pPr>
            <a:r>
              <a:rPr lang="en-US" sz="2000" dirty="0">
                <a:latin typeface="Goudy Old Style" panose="02020502050305020303" pitchFamily="18" charset="0"/>
              </a:rPr>
              <a:t>The real work of Centering Prayer is to lay the inner foundations for </a:t>
            </a:r>
            <a:r>
              <a:rPr lang="en-US" sz="2000" b="1" dirty="0">
                <a:solidFill>
                  <a:srgbClr val="0070C0"/>
                </a:solidFill>
                <a:latin typeface="Goudy Old Style" panose="02020502050305020303" pitchFamily="18" charset="0"/>
              </a:rPr>
              <a:t>an entirely different kind of spiritual attentiveness</a:t>
            </a:r>
            <a:r>
              <a:rPr lang="en-US" sz="2000" dirty="0">
                <a:latin typeface="Goudy Old Style" panose="02020502050305020303" pitchFamily="18" charset="0"/>
              </a:rPr>
              <a:t>. </a:t>
            </a:r>
            <a:r>
              <a:rPr lang="en-US" sz="1400" dirty="0">
                <a:latin typeface="Garamond" panose="02020404030301010803" pitchFamily="18" charset="0"/>
              </a:rPr>
              <a:t>Cynthia Bourgeault, </a:t>
            </a:r>
            <a:r>
              <a:rPr lang="en-US" sz="1400" i="1" dirty="0">
                <a:latin typeface="Garamond" panose="02020404030301010803" pitchFamily="18" charset="0"/>
              </a:rPr>
              <a:t>The Heart of Centering Prayer</a:t>
            </a:r>
            <a:r>
              <a:rPr lang="en-US" sz="1400" dirty="0">
                <a:latin typeface="Garamond" panose="02020404030301010803" pitchFamily="18" charset="0"/>
              </a:rPr>
              <a:t>, p </a:t>
            </a:r>
            <a:r>
              <a:rPr lang="en-US" sz="1400" dirty="0">
                <a:latin typeface="Goudy Old Style" panose="02020502050305020303" pitchFamily="18" charset="0"/>
              </a:rPr>
              <a:t>16</a:t>
            </a:r>
          </a:p>
        </p:txBody>
      </p:sp>
    </p:spTree>
    <p:extLst>
      <p:ext uri="{BB962C8B-B14F-4D97-AF65-F5344CB8AC3E}">
        <p14:creationId xmlns:p14="http://schemas.microsoft.com/office/powerpoint/2010/main" val="35858365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9" name="Rectangle 38">
            <a:extLst>
              <a:ext uri="{FF2B5EF4-FFF2-40B4-BE49-F238E27FC236}">
                <a16:creationId xmlns:a16="http://schemas.microsoft.com/office/drawing/2014/main" id="{352BEC0E-22F8-46D0-9632-375DB541B0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DA7864E-2A10-B810-2F78-FCB374A50774}"/>
              </a:ext>
            </a:extLst>
          </p:cNvPr>
          <p:cNvSpPr>
            <a:spLocks noGrp="1"/>
          </p:cNvSpPr>
          <p:nvPr>
            <p:ph type="title"/>
          </p:nvPr>
        </p:nvSpPr>
        <p:spPr>
          <a:xfrm>
            <a:off x="640080" y="329184"/>
            <a:ext cx="6894576" cy="1783080"/>
          </a:xfrm>
        </p:spPr>
        <p:txBody>
          <a:bodyPr vert="horz" lIns="91440" tIns="45720" rIns="91440" bIns="45720" rtlCol="0" anchor="b">
            <a:normAutofit/>
          </a:bodyPr>
          <a:lstStyle/>
          <a:p>
            <a:r>
              <a:rPr lang="en-US" sz="3800" dirty="0">
                <a:solidFill>
                  <a:srgbClr val="CC3300"/>
                </a:solidFill>
                <a:latin typeface="Modern Love" panose="04090805081005020601" pitchFamily="82" charset="0"/>
              </a:rPr>
              <a:t>The Art of Letting Go, Self-Surrender That Heals the World</a:t>
            </a:r>
          </a:p>
        </p:txBody>
      </p:sp>
      <p:sp>
        <p:nvSpPr>
          <p:cNvPr id="41"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8952" y="2395728"/>
            <a:ext cx="4243589" cy="18288"/>
          </a:xfrm>
          <a:custGeom>
            <a:avLst/>
            <a:gdLst>
              <a:gd name="csX0" fmla="*/ 0 w 4243589"/>
              <a:gd name="csY0" fmla="*/ 0 h 18288"/>
              <a:gd name="csX1" fmla="*/ 478919 w 4243589"/>
              <a:gd name="csY1" fmla="*/ 0 h 18288"/>
              <a:gd name="csX2" fmla="*/ 957839 w 4243589"/>
              <a:gd name="csY2" fmla="*/ 0 h 18288"/>
              <a:gd name="csX3" fmla="*/ 1521630 w 4243589"/>
              <a:gd name="csY3" fmla="*/ 0 h 18288"/>
              <a:gd name="csX4" fmla="*/ 2212729 w 4243589"/>
              <a:gd name="csY4" fmla="*/ 0 h 18288"/>
              <a:gd name="csX5" fmla="*/ 2734084 w 4243589"/>
              <a:gd name="csY5" fmla="*/ 0 h 18288"/>
              <a:gd name="csX6" fmla="*/ 3255439 w 4243589"/>
              <a:gd name="csY6" fmla="*/ 0 h 18288"/>
              <a:gd name="csX7" fmla="*/ 4243589 w 4243589"/>
              <a:gd name="csY7" fmla="*/ 0 h 18288"/>
              <a:gd name="csX8" fmla="*/ 4243589 w 4243589"/>
              <a:gd name="csY8" fmla="*/ 18288 h 18288"/>
              <a:gd name="csX9" fmla="*/ 3594926 w 4243589"/>
              <a:gd name="csY9" fmla="*/ 18288 h 18288"/>
              <a:gd name="csX10" fmla="*/ 3073571 w 4243589"/>
              <a:gd name="csY10" fmla="*/ 18288 h 18288"/>
              <a:gd name="csX11" fmla="*/ 2552216 w 4243589"/>
              <a:gd name="csY11" fmla="*/ 18288 h 18288"/>
              <a:gd name="csX12" fmla="*/ 1903553 w 4243589"/>
              <a:gd name="csY12" fmla="*/ 18288 h 18288"/>
              <a:gd name="csX13" fmla="*/ 1212454 w 4243589"/>
              <a:gd name="csY13" fmla="*/ 18288 h 18288"/>
              <a:gd name="csX14" fmla="*/ 733535 w 4243589"/>
              <a:gd name="csY14" fmla="*/ 18288 h 18288"/>
              <a:gd name="csX15" fmla="*/ 0 w 4243589"/>
              <a:gd name="csY15" fmla="*/ 18288 h 18288"/>
              <a:gd name="csX16" fmla="*/ 0 w 4243589"/>
              <a:gd name="csY16"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222ADE5-C864-A9FE-4D86-BD755115B0EE}"/>
              </a:ext>
            </a:extLst>
          </p:cNvPr>
          <p:cNvSpPr>
            <a:spLocks noGrp="1"/>
          </p:cNvSpPr>
          <p:nvPr>
            <p:ph sz="half" idx="1"/>
          </p:nvPr>
        </p:nvSpPr>
        <p:spPr>
          <a:xfrm>
            <a:off x="161841" y="2706623"/>
            <a:ext cx="7701999" cy="3928845"/>
          </a:xfrm>
        </p:spPr>
        <p:txBody>
          <a:bodyPr vert="horz" lIns="91440" tIns="45720" rIns="91440" bIns="45720" rtlCol="0">
            <a:normAutofit fontScale="92500" lnSpcReduction="10000"/>
          </a:bodyPr>
          <a:lstStyle/>
          <a:p>
            <a:pPr marL="0" indent="0">
              <a:buNone/>
            </a:pPr>
            <a:r>
              <a:rPr lang="en-US" sz="1800" dirty="0">
                <a:latin typeface="Garamond" panose="02020404030301010803" pitchFamily="18" charset="0"/>
              </a:rPr>
              <a:t>Leonard Cohen explained the success of his songs by saying, “For each song, I had to </a:t>
            </a:r>
            <a:r>
              <a:rPr lang="en-US" sz="1800" b="1" dirty="0">
                <a:latin typeface="Garamond" panose="02020404030301010803" pitchFamily="18" charset="0"/>
              </a:rPr>
              <a:t>let go of my masterpiece in order to receive THE Masterpiece.”</a:t>
            </a:r>
          </a:p>
          <a:p>
            <a:pPr marL="0" indent="0">
              <a:buNone/>
            </a:pPr>
            <a:r>
              <a:rPr lang="en-US" sz="1800" dirty="0">
                <a:latin typeface="Garamond" panose="02020404030301010803" pitchFamily="18" charset="0"/>
              </a:rPr>
              <a:t>This letting go of thoughts is seen as “consenting to the presence and action of God.” It carries that core sense of “</a:t>
            </a:r>
            <a:r>
              <a:rPr lang="en-US" sz="1800" b="1" dirty="0">
                <a:latin typeface="Garamond" panose="02020404030301010803" pitchFamily="18" charset="0"/>
              </a:rPr>
              <a:t>not my will but thine be done, O Lord</a:t>
            </a:r>
            <a:r>
              <a:rPr lang="en-US" sz="1800" dirty="0">
                <a:latin typeface="Garamond" panose="02020404030301010803" pitchFamily="18" charset="0"/>
              </a:rPr>
              <a:t>.”</a:t>
            </a:r>
          </a:p>
          <a:p>
            <a:pPr marL="0" indent="0">
              <a:buNone/>
            </a:pPr>
            <a:r>
              <a:rPr lang="en-US" sz="1800" dirty="0">
                <a:latin typeface="Garamond" panose="02020404030301010803" pitchFamily="18" charset="0"/>
              </a:rPr>
              <a:t>Every time we’re willing to let go of our engagement with a thought, no matter how captivating, and return to that simple, open-ended awareness, we are in spirit participating – in solidarity with Christ – </a:t>
            </a:r>
            <a:r>
              <a:rPr lang="en-US" sz="1800" b="1" dirty="0">
                <a:latin typeface="Garamond" panose="02020404030301010803" pitchFamily="18" charset="0"/>
              </a:rPr>
              <a:t>that great gesture of self-surrender through which the world was redeemed</a:t>
            </a:r>
            <a:r>
              <a:rPr lang="en-US" sz="1800" dirty="0">
                <a:latin typeface="Garamond" panose="02020404030301010803" pitchFamily="18" charset="0"/>
              </a:rPr>
              <a:t>.</a:t>
            </a:r>
          </a:p>
          <a:p>
            <a:pPr marL="0" indent="0">
              <a:buNone/>
            </a:pPr>
            <a:r>
              <a:rPr lang="en-US" sz="1800" dirty="0">
                <a:latin typeface="Garamond" panose="02020404030301010803" pitchFamily="18" charset="0"/>
              </a:rPr>
              <a:t>Recent neuroscience suggests that learning to let go of what we’re clinging to, mentally as well as emotionally, does indeed catalyze some revolutionary – and evolutionary  -- </a:t>
            </a:r>
            <a:r>
              <a:rPr lang="en-US" sz="1800" b="1" i="1" dirty="0">
                <a:solidFill>
                  <a:srgbClr val="CC3300"/>
                </a:solidFill>
                <a:latin typeface="Garamond" panose="02020404030301010803" pitchFamily="18" charset="0"/>
              </a:rPr>
              <a:t>changes in our neural wirin</a:t>
            </a:r>
            <a:r>
              <a:rPr lang="en-US" sz="1800" b="1" dirty="0">
                <a:solidFill>
                  <a:srgbClr val="CC3300"/>
                </a:solidFill>
                <a:latin typeface="Garamond" panose="02020404030301010803" pitchFamily="18" charset="0"/>
              </a:rPr>
              <a:t>g</a:t>
            </a:r>
            <a:r>
              <a:rPr lang="en-US" sz="1800" b="1" dirty="0">
                <a:latin typeface="Garamond" panose="02020404030301010803" pitchFamily="18" charset="0"/>
              </a:rPr>
              <a:t>. p. 15</a:t>
            </a:r>
          </a:p>
          <a:p>
            <a:pPr marL="0" indent="0">
              <a:buNone/>
            </a:pPr>
            <a:r>
              <a:rPr lang="en-US" sz="1800" b="1" dirty="0">
                <a:solidFill>
                  <a:srgbClr val="CC3300"/>
                </a:solidFill>
                <a:latin typeface="Garamond" panose="02020404030301010803" pitchFamily="18" charset="0"/>
              </a:rPr>
              <a:t>“…this ‘union of hearts’ (an affective union of hearts and wills between God and the individual soul) actually comes about through </a:t>
            </a:r>
            <a:r>
              <a:rPr lang="en-US" sz="1800" b="1" i="1" u="sng" dirty="0">
                <a:solidFill>
                  <a:srgbClr val="CC3300"/>
                </a:solidFill>
                <a:latin typeface="Garamond" panose="02020404030301010803" pitchFamily="18" charset="0"/>
              </a:rPr>
              <a:t>a gradual restructuring of consciousness</a:t>
            </a:r>
            <a:r>
              <a:rPr lang="en-US" sz="1800" b="1" i="1" dirty="0">
                <a:solidFill>
                  <a:srgbClr val="CC3300"/>
                </a:solidFill>
                <a:latin typeface="Garamond" panose="02020404030301010803" pitchFamily="18" charset="0"/>
              </a:rPr>
              <a:t> </a:t>
            </a:r>
            <a:r>
              <a:rPr lang="en-US" sz="1800" b="1" dirty="0">
                <a:solidFill>
                  <a:srgbClr val="CC3300"/>
                </a:solidFill>
                <a:latin typeface="Garamond" panose="02020404030301010803" pitchFamily="18" charset="0"/>
              </a:rPr>
              <a:t>that finally overturns the biologically hardwired illusion of a separate ‘I,’ or autonomous self-center.” </a:t>
            </a:r>
            <a:r>
              <a:rPr lang="en-US" sz="1500" dirty="0">
                <a:latin typeface="Garamond" panose="02020404030301010803" pitchFamily="18" charset="0"/>
              </a:rPr>
              <a:t>From Bourgeault’s recent book, </a:t>
            </a:r>
            <a:r>
              <a:rPr lang="en-US" sz="1500" i="1" dirty="0">
                <a:latin typeface="Garamond" panose="02020404030301010803" pitchFamily="18" charset="0"/>
              </a:rPr>
              <a:t>Thomas Keating</a:t>
            </a:r>
            <a:r>
              <a:rPr lang="en-US" sz="1500" dirty="0">
                <a:latin typeface="Garamond" panose="02020404030301010803" pitchFamily="18" charset="0"/>
              </a:rPr>
              <a:t>, pp. xvi-xvii</a:t>
            </a:r>
          </a:p>
          <a:p>
            <a:pPr marL="0"/>
            <a:endParaRPr lang="en-US" sz="1200" b="1" dirty="0"/>
          </a:p>
        </p:txBody>
      </p:sp>
      <p:pic>
        <p:nvPicPr>
          <p:cNvPr id="8" name="Picture 7" descr="A painting of a person praying under a tree&#10;&#10;Description automatically generated">
            <a:extLst>
              <a:ext uri="{FF2B5EF4-FFF2-40B4-BE49-F238E27FC236}">
                <a16:creationId xmlns:a16="http://schemas.microsoft.com/office/drawing/2014/main" id="{B6927E9B-B981-3D40-AFA1-3225366493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63840" y="734530"/>
            <a:ext cx="4014216" cy="2619275"/>
          </a:xfrm>
          <a:prstGeom prst="rect">
            <a:avLst/>
          </a:prstGeom>
        </p:spPr>
      </p:pic>
      <p:pic>
        <p:nvPicPr>
          <p:cNvPr id="12" name="Content Placeholder 11" descr="A person in a suit waving&#10;&#10;Description automatically generated">
            <a:extLst>
              <a:ext uri="{FF2B5EF4-FFF2-40B4-BE49-F238E27FC236}">
                <a16:creationId xmlns:a16="http://schemas.microsoft.com/office/drawing/2014/main" id="{232C0FD6-1C88-EEF7-BD07-BFCCE29DF8C3}"/>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7863840" y="4118398"/>
            <a:ext cx="3995928" cy="2097862"/>
          </a:xfrm>
          <a:prstGeom prst="rect">
            <a:avLst/>
          </a:prstGeom>
        </p:spPr>
      </p:pic>
    </p:spTree>
    <p:extLst>
      <p:ext uri="{BB962C8B-B14F-4D97-AF65-F5344CB8AC3E}">
        <p14:creationId xmlns:p14="http://schemas.microsoft.com/office/powerpoint/2010/main" val="6608322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B712E947-0734-45F9-9C4F-41114EC3A3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A59E6E5-1AA7-A44A-BFAD-7521ED3B8004}"/>
              </a:ext>
            </a:extLst>
          </p:cNvPr>
          <p:cNvSpPr>
            <a:spLocks noGrp="1"/>
          </p:cNvSpPr>
          <p:nvPr>
            <p:ph type="title"/>
          </p:nvPr>
        </p:nvSpPr>
        <p:spPr>
          <a:xfrm>
            <a:off x="153749" y="218485"/>
            <a:ext cx="11814371" cy="889698"/>
          </a:xfrm>
        </p:spPr>
        <p:txBody>
          <a:bodyPr vert="horz" lIns="91440" tIns="45720" rIns="91440" bIns="45720" rtlCol="0" anchor="b">
            <a:normAutofit fontScale="90000"/>
          </a:bodyPr>
          <a:lstStyle/>
          <a:p>
            <a:r>
              <a:rPr lang="en-US" sz="4000" dirty="0">
                <a:solidFill>
                  <a:srgbClr val="CC3300"/>
                </a:solidFill>
                <a:latin typeface="Modern Love" panose="04090805081005020601" pitchFamily="82" charset="0"/>
              </a:rPr>
              <a:t>Letting go in order to let come. </a:t>
            </a:r>
            <a:r>
              <a:rPr lang="en-US" sz="2800" dirty="0">
                <a:solidFill>
                  <a:srgbClr val="FFC000"/>
                </a:solidFill>
                <a:latin typeface="Modern Love" panose="04090805081005020601" pitchFamily="82" charset="0"/>
              </a:rPr>
              <a:t>Not my will but Thine: Jesus</a:t>
            </a:r>
            <a:br>
              <a:rPr lang="en-US" sz="2800" dirty="0">
                <a:solidFill>
                  <a:srgbClr val="FFC000"/>
                </a:solidFill>
                <a:latin typeface="Modern Love" panose="04090805081005020601" pitchFamily="82" charset="0"/>
              </a:rPr>
            </a:br>
            <a:r>
              <a:rPr lang="en-US" sz="2800" dirty="0">
                <a:solidFill>
                  <a:srgbClr val="0066CC"/>
                </a:solidFill>
                <a:latin typeface="Modern Love" panose="04090805081005020601" pitchFamily="82" charset="0"/>
              </a:rPr>
              <a:t>Leonard Cohen, Let Go of My Masterpiece to let come The Masterpiece</a:t>
            </a:r>
            <a:endParaRPr lang="en-US" sz="2800" dirty="0">
              <a:solidFill>
                <a:srgbClr val="0066CC"/>
              </a:solidFill>
            </a:endParaRPr>
          </a:p>
        </p:txBody>
      </p:sp>
      <p:sp>
        <p:nvSpPr>
          <p:cNvPr id="3" name="Content Placeholder 2">
            <a:extLst>
              <a:ext uri="{FF2B5EF4-FFF2-40B4-BE49-F238E27FC236}">
                <a16:creationId xmlns:a16="http://schemas.microsoft.com/office/drawing/2014/main" id="{0F3ADCC7-9E76-1A0E-284B-831F86653295}"/>
              </a:ext>
            </a:extLst>
          </p:cNvPr>
          <p:cNvSpPr>
            <a:spLocks noGrp="1"/>
          </p:cNvSpPr>
          <p:nvPr>
            <p:ph sz="half" idx="1"/>
          </p:nvPr>
        </p:nvSpPr>
        <p:spPr>
          <a:xfrm>
            <a:off x="153748" y="1108610"/>
            <a:ext cx="7816907" cy="5154626"/>
          </a:xfrm>
        </p:spPr>
        <p:txBody>
          <a:bodyPr vert="horz" lIns="91440" tIns="45720" rIns="91440" bIns="45720" rtlCol="0">
            <a:normAutofit fontScale="77500" lnSpcReduction="20000"/>
          </a:bodyPr>
          <a:lstStyle/>
          <a:p>
            <a:pPr marL="0" indent="0">
              <a:buNone/>
            </a:pPr>
            <a:r>
              <a:rPr lang="en-US" sz="2300" dirty="0">
                <a:latin typeface="Garamond" panose="02020404030301010803" pitchFamily="18" charset="0"/>
              </a:rPr>
              <a:t>Letting go in order to let come</a:t>
            </a:r>
          </a:p>
          <a:p>
            <a:pPr marL="0" indent="0">
              <a:buNone/>
            </a:pPr>
            <a:r>
              <a:rPr lang="en-US" sz="2300" dirty="0">
                <a:latin typeface="Garamond" panose="02020404030301010803" pitchFamily="18" charset="0"/>
              </a:rPr>
              <a:t>Letting go of </a:t>
            </a:r>
            <a:r>
              <a:rPr lang="en-US" sz="2300" b="1" dirty="0">
                <a:solidFill>
                  <a:srgbClr val="0066CC"/>
                </a:solidFill>
                <a:latin typeface="Garamond" panose="02020404030301010803" pitchFamily="18" charset="0"/>
              </a:rPr>
              <a:t>My Ego System </a:t>
            </a:r>
            <a:r>
              <a:rPr lang="en-US" sz="2300" dirty="0">
                <a:latin typeface="Garamond" panose="02020404030301010803" pitchFamily="18" charset="0"/>
              </a:rPr>
              <a:t>to let come </a:t>
            </a:r>
            <a:r>
              <a:rPr lang="en-US" sz="2300" b="1" dirty="0">
                <a:solidFill>
                  <a:srgbClr val="0066CC"/>
                </a:solidFill>
                <a:latin typeface="Garamond" panose="02020404030301010803" pitchFamily="18" charset="0"/>
              </a:rPr>
              <a:t>Love’s Eco System</a:t>
            </a:r>
          </a:p>
          <a:p>
            <a:pPr marL="0" indent="0">
              <a:buNone/>
            </a:pPr>
            <a:r>
              <a:rPr lang="en-US" sz="2300" b="1" dirty="0">
                <a:solidFill>
                  <a:srgbClr val="0066CC"/>
                </a:solidFill>
                <a:latin typeface="Garamond" panose="02020404030301010803" pitchFamily="18" charset="0"/>
              </a:rPr>
              <a:t>Centering Prayer is not about attention but intention: letting go of all thoughts </a:t>
            </a:r>
            <a:r>
              <a:rPr lang="en-US" sz="2300" dirty="0">
                <a:solidFill>
                  <a:srgbClr val="0066CC"/>
                </a:solidFill>
                <a:latin typeface="Garamond" panose="02020404030301010803" pitchFamily="18" charset="0"/>
              </a:rPr>
              <a:t>(anything that brings one’s attention to a focal point). </a:t>
            </a:r>
            <a:r>
              <a:rPr lang="en-US" sz="2300" b="1" dirty="0">
                <a:solidFill>
                  <a:srgbClr val="0066CC"/>
                </a:solidFill>
                <a:latin typeface="Garamond" panose="02020404030301010803" pitchFamily="18" charset="0"/>
              </a:rPr>
              <a:t>Method: use a “sacred word” during the prayer period to “break the flow of compulsive thinking.” </a:t>
            </a:r>
            <a:r>
              <a:rPr lang="en-US" sz="2300" dirty="0">
                <a:latin typeface="Garamond" panose="02020404030301010803" pitchFamily="18" charset="0"/>
              </a:rPr>
              <a:t>The 14</a:t>
            </a:r>
            <a:r>
              <a:rPr lang="en-US" sz="2300" baseline="30000" dirty="0">
                <a:latin typeface="Garamond" panose="02020404030301010803" pitchFamily="18" charset="0"/>
              </a:rPr>
              <a:t>th</a:t>
            </a:r>
            <a:r>
              <a:rPr lang="en-US" sz="2300" dirty="0">
                <a:latin typeface="Garamond" panose="02020404030301010803" pitchFamily="18" charset="0"/>
              </a:rPr>
              <a:t> century spiritual masterpiece </a:t>
            </a:r>
            <a:r>
              <a:rPr lang="en-US" sz="2300" i="1" dirty="0">
                <a:latin typeface="Garamond" panose="02020404030301010803" pitchFamily="18" charset="0"/>
              </a:rPr>
              <a:t>The Cloud of Unknowing</a:t>
            </a:r>
            <a:r>
              <a:rPr lang="en-US" sz="2300" dirty="0">
                <a:latin typeface="Garamond" panose="02020404030301010803" pitchFamily="18" charset="0"/>
              </a:rPr>
              <a:t>, was Keating’s immediate source. However, Centering Prayer’s “sacred word’ is distinct from </a:t>
            </a:r>
            <a:r>
              <a:rPr lang="en-US" sz="2300" i="1" dirty="0">
                <a:latin typeface="Garamond" panose="02020404030301010803" pitchFamily="18" charset="0"/>
              </a:rPr>
              <a:t>The Cloud’s </a:t>
            </a:r>
            <a:r>
              <a:rPr lang="en-US" sz="2300" dirty="0">
                <a:latin typeface="Garamond" panose="02020404030301010803" pitchFamily="18" charset="0"/>
              </a:rPr>
              <a:t>“love word” encapsulating one’s affective yearning for God. Keating’s “sacred word” was “a placeholder for your intention.” </a:t>
            </a:r>
            <a:r>
              <a:rPr lang="en-US" sz="2300" b="1" dirty="0">
                <a:solidFill>
                  <a:srgbClr val="0066CC"/>
                </a:solidFill>
                <a:latin typeface="Garamond" panose="02020404030301010803" pitchFamily="18" charset="0"/>
              </a:rPr>
              <a:t>Centering Prayer’s intention is to </a:t>
            </a:r>
            <a:r>
              <a:rPr lang="en-US" sz="2300" b="1" dirty="0">
                <a:solidFill>
                  <a:srgbClr val="6600CC"/>
                </a:solidFill>
                <a:latin typeface="Garamond" panose="02020404030301010803" pitchFamily="18" charset="0"/>
              </a:rPr>
              <a:t>LET GO OF ALL ‘THOUGHTS’</a:t>
            </a:r>
            <a:r>
              <a:rPr lang="en-US" sz="2300" b="1" dirty="0">
                <a:solidFill>
                  <a:srgbClr val="0066CC"/>
                </a:solidFill>
                <a:latin typeface="Garamond" panose="02020404030301010803" pitchFamily="18" charset="0"/>
              </a:rPr>
              <a:t>, </a:t>
            </a:r>
            <a:r>
              <a:rPr lang="en-US" sz="2300" b="1" i="1" dirty="0">
                <a:solidFill>
                  <a:srgbClr val="0066CC"/>
                </a:solidFill>
                <a:latin typeface="Garamond" panose="02020404030301010803" pitchFamily="18" charset="0"/>
              </a:rPr>
              <a:t>regardless of content</a:t>
            </a:r>
            <a:r>
              <a:rPr lang="en-US" sz="2300" b="1" dirty="0">
                <a:solidFill>
                  <a:srgbClr val="0066CC"/>
                </a:solidFill>
                <a:latin typeface="Garamond" panose="02020404030301010803" pitchFamily="18" charset="0"/>
              </a:rPr>
              <a:t>.</a:t>
            </a:r>
          </a:p>
          <a:p>
            <a:pPr marL="0" indent="0">
              <a:buNone/>
            </a:pPr>
            <a:r>
              <a:rPr lang="en-US" sz="2300" dirty="0">
                <a:latin typeface="Garamond" panose="02020404030301010803" pitchFamily="18" charset="0"/>
              </a:rPr>
              <a:t>“If the Blessed Mother herself were to appear before you during the time of prayer offering to remove that thorn from your flesh, the answer is ‘not now, Dearie, I’m doing my Centering Prayer.’”</a:t>
            </a:r>
          </a:p>
          <a:p>
            <a:pPr marL="0" indent="0">
              <a:buNone/>
            </a:pPr>
            <a:r>
              <a:rPr lang="en-US" sz="2300" dirty="0">
                <a:latin typeface="Garamond" panose="02020404030301010803" pitchFamily="18" charset="0"/>
              </a:rPr>
              <a:t>Without using the Asian traditions’ phrase, </a:t>
            </a:r>
            <a:r>
              <a:rPr lang="en-US" sz="2300" b="1" dirty="0">
                <a:solidFill>
                  <a:srgbClr val="0066CC"/>
                </a:solidFill>
                <a:latin typeface="Garamond" panose="02020404030301010803" pitchFamily="18" charset="0"/>
              </a:rPr>
              <a:t>“objectless awareness,” </a:t>
            </a:r>
            <a:r>
              <a:rPr lang="en-US" sz="2300" dirty="0">
                <a:latin typeface="Garamond" panose="02020404030301010803" pitchFamily="18" charset="0"/>
              </a:rPr>
              <a:t>He was already on the track of the core insight that </a:t>
            </a:r>
            <a:r>
              <a:rPr lang="en-US" sz="2300" b="1" dirty="0">
                <a:solidFill>
                  <a:srgbClr val="0066CC"/>
                </a:solidFill>
                <a:latin typeface="Garamond" panose="02020404030301010803" pitchFamily="18" charset="0"/>
              </a:rPr>
              <a:t>authentic contemplation requires an entirely different configuration of consciousness that is somehow blocked when attention keeps latching onto thoughts, even the most holy</a:t>
            </a:r>
            <a:r>
              <a:rPr lang="en-US" sz="2300" dirty="0">
                <a:latin typeface="Garamond" panose="02020404030301010803" pitchFamily="18" charset="0"/>
              </a:rPr>
              <a:t>.” </a:t>
            </a:r>
            <a:r>
              <a:rPr lang="en-US" sz="2300" b="1" i="1" u="sng" dirty="0">
                <a:solidFill>
                  <a:srgbClr val="6600CC"/>
                </a:solidFill>
                <a:latin typeface="Garamond" panose="02020404030301010803" pitchFamily="18" charset="0"/>
              </a:rPr>
              <a:t>A DIFFERENT OPERATING SYSTEM</a:t>
            </a:r>
          </a:p>
          <a:p>
            <a:pPr marL="0" indent="0">
              <a:buNone/>
            </a:pPr>
            <a:r>
              <a:rPr lang="en-US" sz="2300" dirty="0">
                <a:latin typeface="Garamond" panose="02020404030301010803" pitchFamily="18" charset="0"/>
              </a:rPr>
              <a:t>Cynthia Bourgeault, </a:t>
            </a:r>
            <a:r>
              <a:rPr lang="en-US" sz="2300" i="1" dirty="0">
                <a:latin typeface="Garamond" panose="02020404030301010803" pitchFamily="18" charset="0"/>
              </a:rPr>
              <a:t>Thomas Keating; The Making of a Modern Christian Mystic</a:t>
            </a:r>
            <a:r>
              <a:rPr lang="en-US" sz="2300" dirty="0">
                <a:latin typeface="Garamond" panose="02020404030301010803" pitchFamily="18" charset="0"/>
              </a:rPr>
              <a:t>, pp. 5-6, noting that even </a:t>
            </a:r>
            <a:r>
              <a:rPr lang="en-US" sz="2300" i="1" dirty="0">
                <a:latin typeface="Garamond" panose="02020404030301010803" pitchFamily="18" charset="0"/>
              </a:rPr>
              <a:t>The Cloud of Unknowing </a:t>
            </a:r>
            <a:r>
              <a:rPr lang="en-US" sz="2300" dirty="0">
                <a:latin typeface="Garamond" panose="02020404030301010803" pitchFamily="18" charset="0"/>
              </a:rPr>
              <a:t>emphasized letting go of thoughts because </a:t>
            </a:r>
            <a:r>
              <a:rPr lang="en-US" sz="2300" b="1" dirty="0">
                <a:solidFill>
                  <a:srgbClr val="0066CC"/>
                </a:solidFill>
                <a:latin typeface="Garamond" panose="02020404030301010803" pitchFamily="18" charset="0"/>
              </a:rPr>
              <a:t>“any thought is between you and God” a separation between yourself and the unmediated divine presence</a:t>
            </a:r>
            <a:r>
              <a:rPr lang="en-US" sz="2300" dirty="0">
                <a:solidFill>
                  <a:srgbClr val="0066CC"/>
                </a:solidFill>
                <a:latin typeface="Garamond" panose="02020404030301010803" pitchFamily="18" charset="0"/>
              </a:rPr>
              <a:t>.</a:t>
            </a:r>
          </a:p>
          <a:p>
            <a:pPr marL="0"/>
            <a:endParaRPr lang="en-US" sz="1000" dirty="0"/>
          </a:p>
        </p:txBody>
      </p:sp>
      <p:pic>
        <p:nvPicPr>
          <p:cNvPr id="8" name="Picture 7" descr="A yellow and black text on a gray background&#10;&#10;AI-generated content may be incorrect.">
            <a:extLst>
              <a:ext uri="{FF2B5EF4-FFF2-40B4-BE49-F238E27FC236}">
                <a16:creationId xmlns:a16="http://schemas.microsoft.com/office/drawing/2014/main" id="{02F81DA0-442B-8A04-E7AD-E0A068CBEE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02156" y="1070742"/>
            <a:ext cx="4221345" cy="2615181"/>
          </a:xfrm>
          <a:prstGeom prst="rect">
            <a:avLst/>
          </a:prstGeom>
        </p:spPr>
      </p:pic>
      <p:pic>
        <p:nvPicPr>
          <p:cNvPr id="6" name="Content Placeholder 5" descr="A book cover with text and arrows&#10;&#10;AI-generated content may be incorrect.">
            <a:extLst>
              <a:ext uri="{FF2B5EF4-FFF2-40B4-BE49-F238E27FC236}">
                <a16:creationId xmlns:a16="http://schemas.microsoft.com/office/drawing/2014/main" id="{86501C24-B82E-1F01-589F-63EF9E25E342}"/>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8033657" y="3584122"/>
            <a:ext cx="4065814" cy="2743200"/>
          </a:xfrm>
          <a:prstGeom prst="rect">
            <a:avLst/>
          </a:prstGeom>
        </p:spPr>
      </p:pic>
      <p:sp>
        <p:nvSpPr>
          <p:cNvPr id="15" name="Rectangle 14">
            <a:extLst>
              <a:ext uri="{FF2B5EF4-FFF2-40B4-BE49-F238E27FC236}">
                <a16:creationId xmlns:a16="http://schemas.microsoft.com/office/drawing/2014/main" id="{5A65989E-BBD5-44D7-AA86-7AFD5D46BB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66000">
                <a:srgbClr val="000000"/>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231A2881-D8D7-4A7D-ACA3-E9F849F853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6400800"/>
            <a:ext cx="8153398" cy="456772"/>
          </a:xfrm>
          <a:prstGeom prst="rect">
            <a:avLst/>
          </a:prstGeom>
          <a:gradFill>
            <a:gsLst>
              <a:gs pos="0">
                <a:srgbClr val="000000">
                  <a:alpha val="63000"/>
                </a:srgbClr>
              </a:gs>
              <a:gs pos="100000">
                <a:schemeClr val="accent1">
                  <a:lumMod val="7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864932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996F1-20B4-5173-12DD-928960DFCB5C}"/>
              </a:ext>
            </a:extLst>
          </p:cNvPr>
          <p:cNvSpPr>
            <a:spLocks noGrp="1"/>
          </p:cNvSpPr>
          <p:nvPr>
            <p:ph type="title"/>
          </p:nvPr>
        </p:nvSpPr>
        <p:spPr>
          <a:xfrm>
            <a:off x="691243" y="91440"/>
            <a:ext cx="10515600" cy="1325563"/>
          </a:xfrm>
        </p:spPr>
        <p:txBody>
          <a:bodyPr>
            <a:normAutofit/>
          </a:bodyPr>
          <a:lstStyle/>
          <a:p>
            <a:r>
              <a:rPr lang="en-US" dirty="0">
                <a:solidFill>
                  <a:srgbClr val="7030A0"/>
                </a:solidFill>
                <a:latin typeface="Modern Love" panose="04090805081005020601" pitchFamily="82" charset="0"/>
                <a:ea typeface="Aptos" panose="020B0004020202020204" pitchFamily="34" charset="0"/>
                <a:cs typeface="Times New Roman" panose="02020603050405020304" pitchFamily="18" charset="0"/>
              </a:rPr>
              <a:t>M</a:t>
            </a:r>
            <a:r>
              <a:rPr lang="en-US" sz="4400" dirty="0">
                <a:solidFill>
                  <a:srgbClr val="7030A0"/>
                </a:solidFill>
                <a:effectLst/>
                <a:latin typeface="Modern Love" panose="04090805081005020601" pitchFamily="82" charset="0"/>
                <a:ea typeface="Aptos" panose="020B0004020202020204" pitchFamily="34" charset="0"/>
                <a:cs typeface="Times New Roman" panose="02020603050405020304" pitchFamily="18" charset="0"/>
              </a:rPr>
              <a:t>aking a choice for a personal thou, a personal God, a personal wholeness</a:t>
            </a:r>
            <a:endParaRPr lang="en-US" dirty="0">
              <a:solidFill>
                <a:srgbClr val="7030A0"/>
              </a:solidFill>
              <a:latin typeface="Modern Love" panose="04090805081005020601" pitchFamily="82" charset="0"/>
            </a:endParaRPr>
          </a:p>
        </p:txBody>
      </p:sp>
      <p:sp>
        <p:nvSpPr>
          <p:cNvPr id="3" name="Content Placeholder 2">
            <a:extLst>
              <a:ext uri="{FF2B5EF4-FFF2-40B4-BE49-F238E27FC236}">
                <a16:creationId xmlns:a16="http://schemas.microsoft.com/office/drawing/2014/main" id="{C100530C-C403-848F-3356-FE7C8514ADBF}"/>
              </a:ext>
            </a:extLst>
          </p:cNvPr>
          <p:cNvSpPr>
            <a:spLocks noGrp="1"/>
          </p:cNvSpPr>
          <p:nvPr>
            <p:ph sz="half" idx="1"/>
          </p:nvPr>
        </p:nvSpPr>
        <p:spPr>
          <a:xfrm>
            <a:off x="296091" y="1257981"/>
            <a:ext cx="8551818" cy="5436734"/>
          </a:xfrm>
        </p:spPr>
        <p:txBody>
          <a:bodyPr>
            <a:normAutofit fontScale="25000" lnSpcReduction="20000"/>
          </a:bodyPr>
          <a:lstStyle/>
          <a:p>
            <a:pPr marL="0" marR="0" indent="0">
              <a:lnSpc>
                <a:spcPct val="106000"/>
              </a:lnSpc>
              <a:spcBef>
                <a:spcPts val="0"/>
              </a:spcBef>
              <a:spcAft>
                <a:spcPts val="0"/>
              </a:spcAft>
              <a:buNone/>
            </a:pPr>
            <a:r>
              <a:rPr lang="en-US" sz="6400" dirty="0">
                <a:effectLst/>
                <a:latin typeface="Garamond" panose="02020404030301010803" pitchFamily="18" charset="0"/>
                <a:ea typeface="Aptos" panose="020B0004020202020204" pitchFamily="34" charset="0"/>
                <a:cs typeface="Times New Roman" panose="02020603050405020304" pitchFamily="18" charset="0"/>
              </a:rPr>
              <a:t>Charlotte Tomaino's book, </a:t>
            </a:r>
            <a:r>
              <a:rPr lang="en-US" sz="6400" i="1" dirty="0">
                <a:effectLst/>
                <a:latin typeface="Garamond" panose="02020404030301010803" pitchFamily="18" charset="0"/>
                <a:ea typeface="Aptos" panose="020B0004020202020204" pitchFamily="34" charset="0"/>
                <a:cs typeface="Times New Roman" panose="02020603050405020304" pitchFamily="18" charset="0"/>
              </a:rPr>
              <a:t>Awakening</a:t>
            </a:r>
            <a:r>
              <a:rPr lang="en-US" sz="6400" dirty="0">
                <a:latin typeface="Garamond" panose="02020404030301010803" pitchFamily="18" charset="0"/>
                <a:ea typeface="Aptos" panose="020B0004020202020204" pitchFamily="34" charset="0"/>
                <a:cs typeface="Times New Roman" panose="02020603050405020304" pitchFamily="18" charset="0"/>
              </a:rPr>
              <a:t> </a:t>
            </a:r>
            <a:r>
              <a:rPr lang="en-US" sz="6400" i="1" dirty="0">
                <a:effectLst/>
                <a:latin typeface="Garamond" panose="02020404030301010803" pitchFamily="18" charset="0"/>
                <a:ea typeface="Aptos" panose="020B0004020202020204" pitchFamily="34" charset="0"/>
                <a:cs typeface="Times New Roman" panose="02020603050405020304" pitchFamily="18" charset="0"/>
              </a:rPr>
              <a:t>the Brain,</a:t>
            </a:r>
            <a:r>
              <a:rPr lang="en-US" sz="6400" dirty="0">
                <a:effectLst/>
                <a:latin typeface="Garamond" panose="02020404030301010803" pitchFamily="18" charset="0"/>
                <a:ea typeface="Aptos" panose="020B0004020202020204" pitchFamily="34" charset="0"/>
                <a:cs typeface="Times New Roman" panose="02020603050405020304" pitchFamily="18" charset="0"/>
              </a:rPr>
              <a:t> on the neuropsychology of grace, is a fine, insightful book on how to make a choice for a personal thou, a personal God, a personal wholeness. </a:t>
            </a:r>
          </a:p>
          <a:p>
            <a:pPr marL="0" marR="0" indent="0">
              <a:lnSpc>
                <a:spcPct val="106000"/>
              </a:lnSpc>
              <a:spcBef>
                <a:spcPts val="0"/>
              </a:spcBef>
              <a:spcAft>
                <a:spcPts val="0"/>
              </a:spcAft>
              <a:buNone/>
            </a:pPr>
            <a:endParaRPr lang="en-US" sz="6400" b="1" dirty="0">
              <a:effectLst/>
              <a:latin typeface="Garamond" panose="02020404030301010803" pitchFamily="18" charset="0"/>
              <a:ea typeface="Aptos" panose="020B0004020202020204" pitchFamily="34" charset="0"/>
              <a:cs typeface="Times New Roman" panose="02020603050405020304" pitchFamily="18" charset="0"/>
            </a:endParaRPr>
          </a:p>
          <a:p>
            <a:pPr marL="0" marR="0" indent="0">
              <a:lnSpc>
                <a:spcPct val="106000"/>
              </a:lnSpc>
              <a:spcBef>
                <a:spcPts val="0"/>
              </a:spcBef>
              <a:spcAft>
                <a:spcPts val="0"/>
              </a:spcAft>
              <a:buNone/>
            </a:pPr>
            <a:r>
              <a:rPr lang="en-US" sz="6400" b="1" dirty="0">
                <a:effectLst/>
                <a:latin typeface="Garamond" panose="02020404030301010803" pitchFamily="18" charset="0"/>
                <a:ea typeface="Aptos" panose="020B0004020202020204" pitchFamily="34" charset="0"/>
                <a:cs typeface="Times New Roman" panose="02020603050405020304" pitchFamily="18" charset="0"/>
              </a:rPr>
              <a:t>1. </a:t>
            </a:r>
            <a:r>
              <a:rPr lang="en-US" sz="6400" dirty="0">
                <a:effectLst/>
                <a:latin typeface="Garamond" panose="02020404030301010803" pitchFamily="18" charset="0"/>
                <a:ea typeface="Aptos" panose="020B0004020202020204" pitchFamily="34" charset="0"/>
                <a:cs typeface="Times New Roman" panose="02020603050405020304" pitchFamily="18" charset="0"/>
              </a:rPr>
              <a:t>Charlotte says,</a:t>
            </a:r>
            <a:r>
              <a:rPr lang="en-US" sz="6400" dirty="0">
                <a:latin typeface="Garamond" panose="02020404030301010803" pitchFamily="18" charset="0"/>
                <a:ea typeface="Aptos" panose="020B0004020202020204" pitchFamily="34" charset="0"/>
                <a:cs typeface="Times New Roman" panose="02020603050405020304" pitchFamily="18" charset="0"/>
              </a:rPr>
              <a:t> </a:t>
            </a:r>
            <a:r>
              <a:rPr lang="en-US" sz="6400" b="1" dirty="0">
                <a:latin typeface="Garamond" panose="02020404030301010803" pitchFamily="18" charset="0"/>
                <a:ea typeface="Aptos" panose="020B0004020202020204" pitchFamily="34" charset="0"/>
                <a:cs typeface="Times New Roman" panose="02020603050405020304" pitchFamily="18" charset="0"/>
              </a:rPr>
              <a:t>“T</a:t>
            </a:r>
            <a:r>
              <a:rPr lang="en-US" sz="6400" b="1" dirty="0">
                <a:effectLst/>
                <a:latin typeface="Garamond" panose="02020404030301010803" pitchFamily="18" charset="0"/>
                <a:ea typeface="Aptos" panose="020B0004020202020204" pitchFamily="34" charset="0"/>
                <a:cs typeface="Times New Roman" panose="02020603050405020304" pitchFamily="18" charset="0"/>
              </a:rPr>
              <a:t>he way you think and what you believe can actually awaken your brain and expand your consciousness.” So as a neuropsychologist, she's keenly aware that the brain is very malleable. It is plastic, it can change shape. (also, see: </a:t>
            </a:r>
            <a:r>
              <a:rPr lang="en-US" sz="6400" dirty="0">
                <a:hlinkClick r:id="rId2"/>
              </a:rPr>
              <a:t>How to rewire your brain for happiness - Fast Company</a:t>
            </a:r>
            <a:r>
              <a:rPr lang="en-US" sz="6400" dirty="0"/>
              <a:t>) </a:t>
            </a:r>
            <a:endParaRPr lang="en-US" sz="6400" b="1" dirty="0">
              <a:effectLst/>
              <a:latin typeface="Garamond" panose="02020404030301010803" pitchFamily="18" charset="0"/>
              <a:ea typeface="Aptos" panose="020B0004020202020204" pitchFamily="34" charset="0"/>
              <a:cs typeface="Times New Roman" panose="02020603050405020304" pitchFamily="18" charset="0"/>
            </a:endParaRPr>
          </a:p>
          <a:p>
            <a:pPr marL="0" marR="0" indent="0">
              <a:lnSpc>
                <a:spcPct val="106000"/>
              </a:lnSpc>
              <a:spcBef>
                <a:spcPts val="0"/>
              </a:spcBef>
              <a:spcAft>
                <a:spcPts val="0"/>
              </a:spcAft>
              <a:buNone/>
            </a:pPr>
            <a:endParaRPr lang="en-US" sz="6400" b="1" dirty="0">
              <a:latin typeface="Garamond" panose="02020404030301010803" pitchFamily="18" charset="0"/>
              <a:ea typeface="Aptos" panose="020B0004020202020204" pitchFamily="34" charset="0"/>
              <a:cs typeface="Times New Roman" panose="02020603050405020304" pitchFamily="18" charset="0"/>
            </a:endParaRPr>
          </a:p>
          <a:p>
            <a:pPr marL="0" marR="0" indent="0">
              <a:lnSpc>
                <a:spcPct val="106000"/>
              </a:lnSpc>
              <a:spcBef>
                <a:spcPts val="0"/>
              </a:spcBef>
              <a:spcAft>
                <a:spcPts val="0"/>
              </a:spcAft>
              <a:buNone/>
            </a:pPr>
            <a:r>
              <a:rPr lang="en-US" sz="6400" b="1" dirty="0">
                <a:effectLst/>
                <a:latin typeface="Garamond" panose="02020404030301010803" pitchFamily="18" charset="0"/>
                <a:ea typeface="Aptos" panose="020B0004020202020204" pitchFamily="34" charset="0"/>
                <a:cs typeface="Times New Roman" panose="02020603050405020304" pitchFamily="18" charset="0"/>
              </a:rPr>
              <a:t>2. </a:t>
            </a:r>
            <a:r>
              <a:rPr lang="en-US" sz="6400" dirty="0">
                <a:effectLst/>
                <a:latin typeface="Garamond" panose="02020404030301010803" pitchFamily="18" charset="0"/>
                <a:ea typeface="Aptos" panose="020B0004020202020204" pitchFamily="34" charset="0"/>
                <a:cs typeface="Times New Roman" panose="02020603050405020304" pitchFamily="18" charset="0"/>
              </a:rPr>
              <a:t>She says </a:t>
            </a:r>
            <a:r>
              <a:rPr lang="en-US" sz="6400" b="1" dirty="0">
                <a:effectLst/>
                <a:latin typeface="Garamond" panose="02020404030301010803" pitchFamily="18" charset="0"/>
                <a:ea typeface="Aptos" panose="020B0004020202020204" pitchFamily="34" charset="0"/>
                <a:cs typeface="Times New Roman" panose="02020603050405020304" pitchFamily="18" charset="0"/>
              </a:rPr>
              <a:t>each choice we make creates a focus for the brain and guides neurons to talk to each other, creating new connections or reinforcing old ones.</a:t>
            </a:r>
          </a:p>
          <a:p>
            <a:pPr marL="0" marR="0" indent="0">
              <a:lnSpc>
                <a:spcPct val="106000"/>
              </a:lnSpc>
              <a:spcBef>
                <a:spcPts val="0"/>
              </a:spcBef>
              <a:spcAft>
                <a:spcPts val="0"/>
              </a:spcAft>
              <a:buNone/>
            </a:pPr>
            <a:endParaRPr lang="en-US" sz="6400" b="1" dirty="0">
              <a:effectLst/>
              <a:latin typeface="Garamond" panose="02020404030301010803" pitchFamily="18" charset="0"/>
              <a:ea typeface="Aptos" panose="020B0004020202020204" pitchFamily="34" charset="0"/>
              <a:cs typeface="Times New Roman" panose="02020603050405020304" pitchFamily="18" charset="0"/>
            </a:endParaRPr>
          </a:p>
          <a:p>
            <a:pPr marL="0" marR="0" indent="0">
              <a:lnSpc>
                <a:spcPct val="106000"/>
              </a:lnSpc>
              <a:spcBef>
                <a:spcPts val="0"/>
              </a:spcBef>
              <a:spcAft>
                <a:spcPts val="0"/>
              </a:spcAft>
              <a:buNone/>
            </a:pPr>
            <a:r>
              <a:rPr lang="en-US" sz="6400" b="1" dirty="0">
                <a:effectLst/>
                <a:latin typeface="Garamond" panose="02020404030301010803" pitchFamily="18" charset="0"/>
                <a:ea typeface="Aptos" panose="020B0004020202020204" pitchFamily="34" charset="0"/>
                <a:cs typeface="Times New Roman" panose="02020603050405020304" pitchFamily="18" charset="0"/>
              </a:rPr>
              <a:t>3. </a:t>
            </a:r>
            <a:r>
              <a:rPr lang="en-US" sz="6400" dirty="0">
                <a:effectLst/>
                <a:latin typeface="Garamond" panose="02020404030301010803" pitchFamily="18" charset="0"/>
                <a:ea typeface="Aptos" panose="020B0004020202020204" pitchFamily="34" charset="0"/>
                <a:cs typeface="Times New Roman" panose="02020603050405020304" pitchFamily="18" charset="0"/>
              </a:rPr>
              <a:t>Charlotte speaks about </a:t>
            </a:r>
            <a:r>
              <a:rPr lang="en-US" sz="6400" b="1" u="sng" dirty="0" err="1">
                <a:effectLst/>
                <a:latin typeface="Garamond" panose="02020404030301010803" pitchFamily="18" charset="0"/>
                <a:ea typeface="Aptos" panose="020B0004020202020204" pitchFamily="34" charset="0"/>
                <a:cs typeface="Times New Roman" panose="02020603050405020304" pitchFamily="18" charset="0"/>
              </a:rPr>
              <a:t>neurochoice</a:t>
            </a:r>
            <a:r>
              <a:rPr lang="en-US" sz="6400" b="1" u="sng" dirty="0">
                <a:effectLst/>
                <a:latin typeface="Garamond" panose="02020404030301010803" pitchFamily="18" charset="0"/>
                <a:ea typeface="Aptos" panose="020B0004020202020204" pitchFamily="34" charset="0"/>
                <a:cs typeface="Times New Roman" panose="02020603050405020304" pitchFamily="18" charset="0"/>
              </a:rPr>
              <a:t>:</a:t>
            </a:r>
            <a:r>
              <a:rPr lang="en-US" sz="6400" b="1" dirty="0">
                <a:effectLst/>
                <a:latin typeface="Garamond" panose="02020404030301010803" pitchFamily="18" charset="0"/>
                <a:ea typeface="Aptos" panose="020B0004020202020204" pitchFamily="34" charset="0"/>
                <a:cs typeface="Times New Roman" panose="02020603050405020304" pitchFamily="18" charset="0"/>
              </a:rPr>
              <a:t> bringing about change through choice; neural focusing. And that's, in a sense, what meditation can do. It can focus the brain.</a:t>
            </a:r>
          </a:p>
          <a:p>
            <a:pPr marL="0" marR="0" indent="0">
              <a:lnSpc>
                <a:spcPct val="106000"/>
              </a:lnSpc>
              <a:spcBef>
                <a:spcPts val="0"/>
              </a:spcBef>
              <a:spcAft>
                <a:spcPts val="0"/>
              </a:spcAft>
              <a:buNone/>
            </a:pPr>
            <a:endParaRPr lang="en-US" sz="6400" b="1" dirty="0">
              <a:latin typeface="Garamond" panose="02020404030301010803" pitchFamily="18" charset="0"/>
              <a:ea typeface="Aptos" panose="020B0004020202020204" pitchFamily="34" charset="0"/>
              <a:cs typeface="Times New Roman" panose="02020603050405020304" pitchFamily="18" charset="0"/>
            </a:endParaRPr>
          </a:p>
          <a:p>
            <a:pPr marL="0" marR="0" indent="0">
              <a:lnSpc>
                <a:spcPct val="106000"/>
              </a:lnSpc>
              <a:spcBef>
                <a:spcPts val="0"/>
              </a:spcBef>
              <a:spcAft>
                <a:spcPts val="0"/>
              </a:spcAft>
              <a:buNone/>
            </a:pPr>
            <a:r>
              <a:rPr lang="en-US" sz="6400" b="1" dirty="0">
                <a:effectLst/>
                <a:latin typeface="Garamond" panose="02020404030301010803" pitchFamily="18" charset="0"/>
                <a:ea typeface="Aptos" panose="020B0004020202020204" pitchFamily="34" charset="0"/>
                <a:cs typeface="Times New Roman" panose="02020603050405020304" pitchFamily="18" charset="0"/>
              </a:rPr>
              <a:t>4. It can, actually, literally help the circuits integrate into a more wholesome, integrative awareness. So, </a:t>
            </a:r>
            <a:r>
              <a:rPr lang="en-US" sz="6400" b="1" u="sng" dirty="0">
                <a:effectLst/>
                <a:latin typeface="Garamond" panose="02020404030301010803" pitchFamily="18" charset="0"/>
                <a:ea typeface="Aptos" panose="020B0004020202020204" pitchFamily="34" charset="0"/>
                <a:cs typeface="Times New Roman" panose="02020603050405020304" pitchFamily="18" charset="0"/>
              </a:rPr>
              <a:t>an awakened mind is one that is awakened to a wider sense of reality or awareness. In Buddhism, awakening (bodhi) is the understanding of the true nature of life and consciousness and is associated with enlightenment.</a:t>
            </a:r>
            <a:r>
              <a:rPr lang="en-US" sz="6400" b="1" dirty="0">
                <a:effectLst/>
                <a:latin typeface="Garamond" panose="02020404030301010803" pitchFamily="18" charset="0"/>
                <a:ea typeface="Aptos" panose="020B0004020202020204" pitchFamily="34" charset="0"/>
                <a:cs typeface="Times New Roman" panose="02020603050405020304" pitchFamily="18" charset="0"/>
              </a:rPr>
              <a:t>. </a:t>
            </a:r>
          </a:p>
          <a:p>
            <a:pPr marL="0" marR="0" indent="0">
              <a:lnSpc>
                <a:spcPct val="106000"/>
              </a:lnSpc>
              <a:spcBef>
                <a:spcPts val="0"/>
              </a:spcBef>
              <a:spcAft>
                <a:spcPts val="0"/>
              </a:spcAft>
              <a:buNone/>
            </a:pPr>
            <a:endParaRPr lang="en-US" sz="6400" b="1" dirty="0">
              <a:effectLst/>
              <a:latin typeface="Garamond" panose="02020404030301010803" pitchFamily="18" charset="0"/>
              <a:ea typeface="Aptos" panose="020B0004020202020204" pitchFamily="34" charset="0"/>
              <a:cs typeface="Times New Roman" panose="02020603050405020304" pitchFamily="18" charset="0"/>
            </a:endParaRPr>
          </a:p>
          <a:p>
            <a:pPr marL="0" marR="0" indent="0">
              <a:lnSpc>
                <a:spcPct val="106000"/>
              </a:lnSpc>
              <a:spcBef>
                <a:spcPts val="0"/>
              </a:spcBef>
              <a:spcAft>
                <a:spcPts val="0"/>
              </a:spcAft>
              <a:buNone/>
            </a:pPr>
            <a:r>
              <a:rPr lang="en-US" sz="6400" b="1" dirty="0">
                <a:latin typeface="Garamond" panose="02020404030301010803" pitchFamily="18" charset="0"/>
                <a:ea typeface="Aptos" panose="020B0004020202020204" pitchFamily="34" charset="0"/>
                <a:cs typeface="Times New Roman" panose="02020603050405020304" pitchFamily="18" charset="0"/>
              </a:rPr>
              <a:t>5. </a:t>
            </a:r>
            <a:r>
              <a:rPr lang="en-US" sz="6400" b="1" dirty="0">
                <a:effectLst/>
                <a:latin typeface="Garamond" panose="02020404030301010803" pitchFamily="18" charset="0"/>
                <a:ea typeface="Aptos" panose="020B0004020202020204" pitchFamily="34" charset="0"/>
                <a:cs typeface="Times New Roman" panose="02020603050405020304" pitchFamily="18" charset="0"/>
              </a:rPr>
              <a:t>And so she talks about “developing a Buddha </a:t>
            </a:r>
            <a:r>
              <a:rPr lang="en-US" sz="6400" b="1" dirty="0">
                <a:latin typeface="Garamond" panose="02020404030301010803" pitchFamily="18" charset="0"/>
                <a:ea typeface="Aptos" panose="020B0004020202020204" pitchFamily="34" charset="0"/>
                <a:cs typeface="Times New Roman" panose="02020603050405020304" pitchFamily="18" charset="0"/>
              </a:rPr>
              <a:t>B</a:t>
            </a:r>
            <a:r>
              <a:rPr lang="en-US" sz="6400" b="1" dirty="0">
                <a:effectLst/>
                <a:latin typeface="Garamond" panose="02020404030301010803" pitchFamily="18" charset="0"/>
                <a:ea typeface="Aptos" panose="020B0004020202020204" pitchFamily="34" charset="0"/>
                <a:cs typeface="Times New Roman" panose="02020603050405020304" pitchFamily="18" charset="0"/>
              </a:rPr>
              <a:t>rain.” </a:t>
            </a:r>
          </a:p>
          <a:p>
            <a:pPr marL="0" marR="0" indent="0">
              <a:lnSpc>
                <a:spcPct val="106000"/>
              </a:lnSpc>
              <a:spcBef>
                <a:spcPts val="0"/>
              </a:spcBef>
              <a:spcAft>
                <a:spcPts val="0"/>
              </a:spcAft>
              <a:buNone/>
            </a:pPr>
            <a:endParaRPr lang="en-US" sz="6400" b="1" dirty="0">
              <a:latin typeface="Garamond" panose="02020404030301010803" pitchFamily="18" charset="0"/>
              <a:ea typeface="Aptos" panose="020B0004020202020204" pitchFamily="34" charset="0"/>
              <a:cs typeface="Times New Roman" panose="02020603050405020304" pitchFamily="18" charset="0"/>
            </a:endParaRPr>
          </a:p>
          <a:p>
            <a:pPr marL="0" marR="0" indent="0">
              <a:lnSpc>
                <a:spcPct val="106000"/>
              </a:lnSpc>
              <a:spcBef>
                <a:spcPts val="0"/>
              </a:spcBef>
              <a:spcAft>
                <a:spcPts val="0"/>
              </a:spcAft>
              <a:buNone/>
            </a:pPr>
            <a:r>
              <a:rPr lang="en-US" sz="6400" b="1" dirty="0">
                <a:effectLst/>
                <a:latin typeface="Garamond" panose="02020404030301010803" pitchFamily="18" charset="0"/>
                <a:ea typeface="Aptos" panose="020B0004020202020204" pitchFamily="34" charset="0"/>
                <a:cs typeface="Times New Roman" panose="02020603050405020304" pitchFamily="18" charset="0"/>
              </a:rPr>
              <a:t>6. </a:t>
            </a:r>
            <a:r>
              <a:rPr lang="en-US" sz="6400" b="1" dirty="0">
                <a:latin typeface="Garamond" panose="02020404030301010803" pitchFamily="18" charset="0"/>
                <a:ea typeface="Aptos" panose="020B0004020202020204" pitchFamily="34" charset="0"/>
                <a:cs typeface="Times New Roman" panose="02020603050405020304" pitchFamily="18" charset="0"/>
              </a:rPr>
              <a:t>W</a:t>
            </a:r>
            <a:r>
              <a:rPr lang="en-US" sz="6400" b="1" dirty="0">
                <a:effectLst/>
                <a:latin typeface="Garamond" panose="02020404030301010803" pitchFamily="18" charset="0"/>
                <a:ea typeface="Aptos" panose="020B0004020202020204" pitchFamily="34" charset="0"/>
                <a:cs typeface="Times New Roman" panose="02020603050405020304" pitchFamily="18" charset="0"/>
              </a:rPr>
              <a:t>e also recognize that spiritual healing is about attuning to a larger consciousness and the meaning it reveals. Developing a sense of wholeness is very helpful, you know, for overcoming depression and anxiety. </a:t>
            </a:r>
          </a:p>
          <a:p>
            <a:pPr marL="0" marR="0" indent="0">
              <a:lnSpc>
                <a:spcPct val="106000"/>
              </a:lnSpc>
              <a:spcBef>
                <a:spcPts val="0"/>
              </a:spcBef>
              <a:spcAft>
                <a:spcPts val="0"/>
              </a:spcAft>
              <a:buNone/>
            </a:pPr>
            <a:r>
              <a:rPr lang="en-US" sz="4400" dirty="0">
                <a:effectLst/>
                <a:latin typeface="Garamond" panose="02020404030301010803" pitchFamily="18" charset="0"/>
                <a:ea typeface="Aptos" panose="020B0004020202020204" pitchFamily="34" charset="0"/>
                <a:cs typeface="Times New Roman" panose="02020603050405020304" pitchFamily="18" charset="0"/>
              </a:rPr>
              <a:t>Ilia Delio, “Making a Choice for a Personal God,” Webinar, June 3, 2024; </a:t>
            </a:r>
            <a:r>
              <a:rPr lang="en-US" sz="4400" dirty="0"/>
              <a:t>Transcript 21, slide 54</a:t>
            </a:r>
          </a:p>
        </p:txBody>
      </p:sp>
      <p:pic>
        <p:nvPicPr>
          <p:cNvPr id="6" name="Content Placeholder 5" descr="A book cover with a silhouette of a person's head&#10;&#10;Description automatically generated">
            <a:extLst>
              <a:ext uri="{FF2B5EF4-FFF2-40B4-BE49-F238E27FC236}">
                <a16:creationId xmlns:a16="http://schemas.microsoft.com/office/drawing/2014/main" id="{09BF43ED-5555-079E-5D82-FC8C117E9D5D}"/>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9007397" y="1690688"/>
            <a:ext cx="2888512" cy="4351338"/>
          </a:xfrm>
        </p:spPr>
      </p:pic>
    </p:spTree>
    <p:extLst>
      <p:ext uri="{BB962C8B-B14F-4D97-AF65-F5344CB8AC3E}">
        <p14:creationId xmlns:p14="http://schemas.microsoft.com/office/powerpoint/2010/main" val="21291831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04DBD-21A3-C998-68D6-33C5FB9185FC}"/>
              </a:ext>
            </a:extLst>
          </p:cNvPr>
          <p:cNvSpPr>
            <a:spLocks noGrp="1"/>
          </p:cNvSpPr>
          <p:nvPr>
            <p:ph type="title"/>
          </p:nvPr>
        </p:nvSpPr>
        <p:spPr>
          <a:xfrm>
            <a:off x="3050987" y="120544"/>
            <a:ext cx="9012991" cy="475450"/>
          </a:xfrm>
        </p:spPr>
        <p:txBody>
          <a:bodyPr anchor="b">
            <a:normAutofit/>
          </a:bodyPr>
          <a:lstStyle/>
          <a:p>
            <a:r>
              <a:rPr lang="en-US" sz="2400" dirty="0">
                <a:solidFill>
                  <a:srgbClr val="CC3300"/>
                </a:solidFill>
                <a:latin typeface="Modern Love" panose="04090805081005020601" pitchFamily="82" charset="0"/>
              </a:rPr>
              <a:t>The Tap Root of Centering Prayer is “letting go” (</a:t>
            </a:r>
            <a:r>
              <a:rPr lang="en-US" sz="2400" i="1" dirty="0">
                <a:solidFill>
                  <a:srgbClr val="CC3300"/>
                </a:solidFill>
                <a:latin typeface="Modern Love" panose="04090805081005020601" pitchFamily="82" charset="0"/>
              </a:rPr>
              <a:t>kenosis</a:t>
            </a:r>
            <a:r>
              <a:rPr lang="en-US" sz="2400" dirty="0">
                <a:solidFill>
                  <a:srgbClr val="CC3300"/>
                </a:solidFill>
                <a:latin typeface="Modern Love" panose="04090805081005020601" pitchFamily="82" charset="0"/>
              </a:rPr>
              <a:t>)</a:t>
            </a:r>
          </a:p>
        </p:txBody>
      </p:sp>
      <p:pic>
        <p:nvPicPr>
          <p:cNvPr id="7" name="Picture 6" descr="A painting of a person holding a paper&#10;&#10;AI-generated content may be incorrect.">
            <a:extLst>
              <a:ext uri="{FF2B5EF4-FFF2-40B4-BE49-F238E27FC236}">
                <a16:creationId xmlns:a16="http://schemas.microsoft.com/office/drawing/2014/main" id="{0EB149FB-1615-197F-3537-68C6EE51FC66}"/>
              </a:ext>
            </a:extLst>
          </p:cNvPr>
          <p:cNvPicPr>
            <a:picLocks noChangeAspect="1"/>
          </p:cNvPicPr>
          <p:nvPr/>
        </p:nvPicPr>
        <p:blipFill>
          <a:blip r:embed="rId2">
            <a:extLst>
              <a:ext uri="{28A0092B-C50C-407E-A947-70E740481C1C}">
                <a14:useLocalDpi xmlns:a14="http://schemas.microsoft.com/office/drawing/2010/main" val="0"/>
              </a:ext>
            </a:extLst>
          </a:blip>
          <a:srcRect r="-3" b="10665"/>
          <a:stretch>
            <a:fillRect/>
          </a:stretch>
        </p:blipFill>
        <p:spPr>
          <a:xfrm>
            <a:off x="218095" y="3814353"/>
            <a:ext cx="2742819" cy="2923105"/>
          </a:xfrm>
          <a:prstGeom prst="rect">
            <a:avLst/>
          </a:prstGeom>
        </p:spPr>
      </p:pic>
      <p:pic>
        <p:nvPicPr>
          <p:cNvPr id="5" name="Picture 4" descr="A book cover with text and a picture of a angel&#10;&#10;AI-generated content may be incorrect.">
            <a:extLst>
              <a:ext uri="{FF2B5EF4-FFF2-40B4-BE49-F238E27FC236}">
                <a16:creationId xmlns:a16="http://schemas.microsoft.com/office/drawing/2014/main" id="{D2F0EEF8-C760-CFA9-DD85-F5498E60B105}"/>
              </a:ext>
            </a:extLst>
          </p:cNvPr>
          <p:cNvPicPr>
            <a:picLocks noChangeAspect="1"/>
          </p:cNvPicPr>
          <p:nvPr/>
        </p:nvPicPr>
        <p:blipFill>
          <a:blip r:embed="rId3">
            <a:extLst>
              <a:ext uri="{28A0092B-C50C-407E-A947-70E740481C1C}">
                <a14:useLocalDpi xmlns:a14="http://schemas.microsoft.com/office/drawing/2010/main" val="0"/>
              </a:ext>
            </a:extLst>
          </a:blip>
          <a:srcRect t="6256" r="3" b="6314"/>
          <a:stretch>
            <a:fillRect/>
          </a:stretch>
        </p:blipFill>
        <p:spPr>
          <a:xfrm>
            <a:off x="128021" y="120542"/>
            <a:ext cx="2832893" cy="3693809"/>
          </a:xfrm>
          <a:prstGeom prst="rect">
            <a:avLst/>
          </a:prstGeom>
        </p:spPr>
      </p:pic>
      <p:sp>
        <p:nvSpPr>
          <p:cNvPr id="3" name="Content Placeholder 2">
            <a:extLst>
              <a:ext uri="{FF2B5EF4-FFF2-40B4-BE49-F238E27FC236}">
                <a16:creationId xmlns:a16="http://schemas.microsoft.com/office/drawing/2014/main" id="{9D26CA46-66B2-87EA-848E-48EA7EB2C53A}"/>
              </a:ext>
            </a:extLst>
          </p:cNvPr>
          <p:cNvSpPr>
            <a:spLocks noGrp="1"/>
          </p:cNvSpPr>
          <p:nvPr>
            <p:ph idx="1"/>
          </p:nvPr>
        </p:nvSpPr>
        <p:spPr>
          <a:xfrm>
            <a:off x="3050987" y="595994"/>
            <a:ext cx="8922917" cy="6141465"/>
          </a:xfrm>
        </p:spPr>
        <p:txBody>
          <a:bodyPr anchor="t">
            <a:normAutofit fontScale="25000" lnSpcReduction="20000"/>
          </a:bodyPr>
          <a:lstStyle/>
          <a:p>
            <a:pPr marL="0" indent="0">
              <a:buNone/>
            </a:pPr>
            <a:r>
              <a:rPr lang="en-US" sz="6400" dirty="0">
                <a:latin typeface="Garamond" panose="02020404030301010803" pitchFamily="18" charset="0"/>
              </a:rPr>
              <a:t>“Whatever Centering Prayer may be (meditation, prayer, therapy, </a:t>
            </a:r>
            <a:r>
              <a:rPr lang="en-US" sz="6400" i="1" dirty="0">
                <a:solidFill>
                  <a:srgbClr val="CC0099"/>
                </a:solidFill>
                <a:latin typeface="Garamond" panose="02020404030301010803" pitchFamily="18" charset="0"/>
              </a:rPr>
              <a:t>theosis</a:t>
            </a:r>
            <a:r>
              <a:rPr lang="en-US" sz="6400" dirty="0">
                <a:latin typeface="Garamond" panose="02020404030301010803" pitchFamily="18" charset="0"/>
              </a:rPr>
              <a:t>), it is important to keep emphasizing that it is drawn entirely from the Christian contemplative tradition.  Its major source is…</a:t>
            </a:r>
            <a:r>
              <a:rPr lang="en-US" sz="6400" i="1" dirty="0">
                <a:latin typeface="Garamond" panose="02020404030301010803" pitchFamily="18" charset="0"/>
              </a:rPr>
              <a:t>The Cloud of Unknowing</a:t>
            </a:r>
            <a:r>
              <a:rPr lang="en-US" sz="6400" dirty="0">
                <a:latin typeface="Garamond" panose="02020404030301010803" pitchFamily="18" charset="0"/>
              </a:rPr>
              <a:t>, with additional refinements provided by the Carmelite mystics Teresa of Avila and John of the Cross.” p. 191</a:t>
            </a:r>
          </a:p>
          <a:p>
            <a:pPr marL="0" indent="0">
              <a:buNone/>
            </a:pPr>
            <a:r>
              <a:rPr lang="en-US" sz="6400" dirty="0">
                <a:latin typeface="Garamond" panose="02020404030301010803" pitchFamily="18" charset="0"/>
              </a:rPr>
              <a:t>Though there are external trappings from the Asian traditions, “</a:t>
            </a:r>
            <a:r>
              <a:rPr lang="en-US" sz="6400" b="1" dirty="0">
                <a:solidFill>
                  <a:srgbClr val="CC0099"/>
                </a:solidFill>
                <a:latin typeface="Garamond" panose="02020404030301010803" pitchFamily="18" charset="0"/>
              </a:rPr>
              <a:t>The theological heart of the practice is entirely Christian-sourced…. </a:t>
            </a:r>
            <a:r>
              <a:rPr lang="en-US" sz="6400" b="1" dirty="0">
                <a:solidFill>
                  <a:srgbClr val="33CCCC"/>
                </a:solidFill>
                <a:latin typeface="Garamond" panose="02020404030301010803" pitchFamily="18" charset="0"/>
              </a:rPr>
              <a:t>The living core of the practice resides in the theological principle of kenosis, or ‘self-emptying,</a:t>
            </a:r>
            <a:r>
              <a:rPr lang="en-US" sz="6400" b="1" dirty="0">
                <a:solidFill>
                  <a:srgbClr val="CC0099"/>
                </a:solidFill>
                <a:latin typeface="Garamond" panose="02020404030301010803" pitchFamily="18" charset="0"/>
              </a:rPr>
              <a:t>’ </a:t>
            </a:r>
            <a:r>
              <a:rPr lang="en-US" sz="6400" dirty="0">
                <a:latin typeface="Garamond" panose="02020404030301010803" pitchFamily="18" charset="0"/>
              </a:rPr>
              <a:t>as it is explicitly laid out in St. Paul’s celebrated teaching in Philippians 2: 6-11…. These first three stanzas are from a liturgical version in active use at New Camaldoli Hermitage:</a:t>
            </a:r>
          </a:p>
          <a:p>
            <a:pPr marL="0" indent="0">
              <a:spcBef>
                <a:spcPts val="0"/>
              </a:spcBef>
              <a:buNone/>
            </a:pPr>
            <a:r>
              <a:rPr lang="en-US" sz="6400" dirty="0">
                <a:latin typeface="Garamond" panose="02020404030301010803" pitchFamily="18" charset="0"/>
              </a:rPr>
              <a:t>Though his state was that of God,</a:t>
            </a:r>
          </a:p>
          <a:p>
            <a:pPr marL="0" indent="0">
              <a:spcBef>
                <a:spcPts val="0"/>
              </a:spcBef>
              <a:buNone/>
            </a:pPr>
            <a:r>
              <a:rPr lang="en-US" sz="6400" dirty="0">
                <a:latin typeface="Garamond" panose="02020404030301010803" pitchFamily="18" charset="0"/>
              </a:rPr>
              <a:t>He did not deem equality with God</a:t>
            </a:r>
          </a:p>
          <a:p>
            <a:pPr marL="0" indent="0">
              <a:spcBef>
                <a:spcPts val="0"/>
              </a:spcBef>
              <a:buNone/>
            </a:pPr>
            <a:r>
              <a:rPr lang="en-US" sz="6400" dirty="0">
                <a:latin typeface="Garamond" panose="02020404030301010803" pitchFamily="18" charset="0"/>
              </a:rPr>
              <a:t>Something he should cling to.</a:t>
            </a:r>
          </a:p>
          <a:p>
            <a:pPr marL="0" indent="0">
              <a:spcBef>
                <a:spcPts val="0"/>
              </a:spcBef>
              <a:buNone/>
            </a:pPr>
            <a:endParaRPr lang="en-US" sz="6400" dirty="0">
              <a:latin typeface="Garamond" panose="02020404030301010803" pitchFamily="18" charset="0"/>
            </a:endParaRPr>
          </a:p>
          <a:p>
            <a:pPr marL="0" indent="0">
              <a:spcBef>
                <a:spcPts val="0"/>
              </a:spcBef>
              <a:buNone/>
            </a:pPr>
            <a:r>
              <a:rPr lang="en-US" sz="6400" dirty="0">
                <a:latin typeface="Garamond" panose="02020404030301010803" pitchFamily="18" charset="0"/>
              </a:rPr>
              <a:t>Rather, </a:t>
            </a:r>
            <a:r>
              <a:rPr lang="en-US" sz="6400" b="1" i="1" dirty="0">
                <a:solidFill>
                  <a:srgbClr val="CC0099"/>
                </a:solidFill>
                <a:latin typeface="Garamond" panose="02020404030301010803" pitchFamily="18" charset="0"/>
              </a:rPr>
              <a:t>he emptied himself</a:t>
            </a:r>
          </a:p>
          <a:p>
            <a:pPr marL="0" indent="0">
              <a:spcBef>
                <a:spcPts val="0"/>
              </a:spcBef>
              <a:buNone/>
            </a:pPr>
            <a:r>
              <a:rPr lang="en-US" sz="6400" dirty="0">
                <a:latin typeface="Garamond" panose="02020404030301010803" pitchFamily="18" charset="0"/>
              </a:rPr>
              <a:t>And assuming the state of a slave,</a:t>
            </a:r>
          </a:p>
          <a:p>
            <a:pPr marL="0" indent="0">
              <a:spcBef>
                <a:spcPts val="0"/>
              </a:spcBef>
              <a:buNone/>
            </a:pPr>
            <a:r>
              <a:rPr lang="en-US" sz="6400" dirty="0">
                <a:latin typeface="Garamond" panose="02020404030301010803" pitchFamily="18" charset="0"/>
              </a:rPr>
              <a:t>He was born in human likeness.</a:t>
            </a:r>
          </a:p>
          <a:p>
            <a:pPr marL="0" indent="0">
              <a:spcBef>
                <a:spcPts val="0"/>
              </a:spcBef>
              <a:buNone/>
            </a:pPr>
            <a:endParaRPr lang="en-US" sz="6400" dirty="0">
              <a:latin typeface="Garamond" panose="02020404030301010803" pitchFamily="18" charset="0"/>
            </a:endParaRPr>
          </a:p>
          <a:p>
            <a:pPr marL="0" indent="0">
              <a:spcBef>
                <a:spcPts val="0"/>
              </a:spcBef>
              <a:buNone/>
            </a:pPr>
            <a:r>
              <a:rPr lang="en-US" sz="6400" dirty="0">
                <a:latin typeface="Garamond" panose="02020404030301010803" pitchFamily="18" charset="0"/>
              </a:rPr>
              <a:t>He, being known as one of us,</a:t>
            </a:r>
          </a:p>
          <a:p>
            <a:pPr marL="0" indent="0">
              <a:spcBef>
                <a:spcPts val="0"/>
              </a:spcBef>
              <a:buNone/>
            </a:pPr>
            <a:r>
              <a:rPr lang="en-US" sz="6400" dirty="0">
                <a:latin typeface="Garamond" panose="02020404030301010803" pitchFamily="18" charset="0"/>
              </a:rPr>
              <a:t>Humbled himself, obedient unto death,</a:t>
            </a:r>
          </a:p>
          <a:p>
            <a:pPr marL="0" indent="0">
              <a:spcBef>
                <a:spcPts val="0"/>
              </a:spcBef>
              <a:buNone/>
            </a:pPr>
            <a:r>
              <a:rPr lang="en-US" sz="6400" dirty="0">
                <a:latin typeface="Garamond" panose="02020404030301010803" pitchFamily="18" charset="0"/>
              </a:rPr>
              <a:t>Even to death on a cross. </a:t>
            </a:r>
          </a:p>
          <a:p>
            <a:pPr marL="0" indent="0">
              <a:spcBef>
                <a:spcPts val="0"/>
              </a:spcBef>
              <a:buNone/>
            </a:pPr>
            <a:endParaRPr lang="en-US" sz="6400" dirty="0">
              <a:latin typeface="Garamond" panose="02020404030301010803" pitchFamily="18" charset="0"/>
            </a:endParaRPr>
          </a:p>
          <a:p>
            <a:pPr marL="0" indent="0">
              <a:spcBef>
                <a:spcPts val="0"/>
              </a:spcBef>
              <a:buNone/>
            </a:pPr>
            <a:r>
              <a:rPr lang="en-US" sz="6400" dirty="0">
                <a:latin typeface="Garamond" panose="02020404030301010803" pitchFamily="18" charset="0"/>
              </a:rPr>
              <a:t>In the original Greek, </a:t>
            </a:r>
            <a:r>
              <a:rPr lang="en-US" sz="6400" b="1" dirty="0">
                <a:solidFill>
                  <a:srgbClr val="CC0099"/>
                </a:solidFill>
                <a:latin typeface="Garamond" panose="02020404030301010803" pitchFamily="18" charset="0"/>
              </a:rPr>
              <a:t>the verb for “emptying</a:t>
            </a:r>
            <a:r>
              <a:rPr lang="en-US" sz="6400" dirty="0">
                <a:latin typeface="Garamond" panose="02020404030301010803" pitchFamily="18" charset="0"/>
              </a:rPr>
              <a:t>” is </a:t>
            </a:r>
            <a:r>
              <a:rPr lang="en-US" sz="6400" b="1" i="1" dirty="0" err="1">
                <a:solidFill>
                  <a:srgbClr val="CC0099"/>
                </a:solidFill>
                <a:latin typeface="Garamond" panose="02020404030301010803" pitchFamily="18" charset="0"/>
              </a:rPr>
              <a:t>kenosein</a:t>
            </a:r>
            <a:r>
              <a:rPr lang="en-US" sz="6400" dirty="0">
                <a:latin typeface="Garamond" panose="02020404030301010803" pitchFamily="18" charset="0"/>
              </a:rPr>
              <a:t>, from which the term </a:t>
            </a:r>
            <a:r>
              <a:rPr lang="en-US" sz="6400" i="1" dirty="0">
                <a:latin typeface="Garamond" panose="02020404030301010803" pitchFamily="18" charset="0"/>
              </a:rPr>
              <a:t>kenosis</a:t>
            </a:r>
            <a:r>
              <a:rPr lang="en-US" sz="6400" dirty="0">
                <a:latin typeface="Garamond" panose="02020404030301010803" pitchFamily="18" charset="0"/>
              </a:rPr>
              <a:t> derives. </a:t>
            </a:r>
            <a:r>
              <a:rPr lang="en-US" sz="6400" b="1" dirty="0">
                <a:solidFill>
                  <a:srgbClr val="33CCCC"/>
                </a:solidFill>
                <a:latin typeface="Garamond" panose="02020404030301010803" pitchFamily="18" charset="0"/>
              </a:rPr>
              <a:t>Centering Prayer is essentially </a:t>
            </a:r>
            <a:r>
              <a:rPr lang="en-US" sz="6400" b="1" i="1" dirty="0">
                <a:solidFill>
                  <a:srgbClr val="33CCCC"/>
                </a:solidFill>
                <a:latin typeface="Garamond" panose="02020404030301010803" pitchFamily="18" charset="0"/>
              </a:rPr>
              <a:t>kenosis</a:t>
            </a:r>
            <a:r>
              <a:rPr lang="en-US" sz="6400" b="1" dirty="0">
                <a:solidFill>
                  <a:srgbClr val="33CCCC"/>
                </a:solidFill>
                <a:latin typeface="Garamond" panose="02020404030301010803" pitchFamily="18" charset="0"/>
              </a:rPr>
              <a:t> in meditation form</a:t>
            </a:r>
            <a:r>
              <a:rPr lang="en-US" sz="6400" dirty="0">
                <a:latin typeface="Garamond" panose="02020404030301010803" pitchFamily="18" charset="0"/>
              </a:rPr>
              <a:t>.  The practice is entirely about self-emptying, which has always meant, both for St. Paul and for Thomas Keating, not simply “emptying the mind,” but </a:t>
            </a:r>
            <a:r>
              <a:rPr lang="en-US" sz="6400" dirty="0">
                <a:solidFill>
                  <a:srgbClr val="33CCCC"/>
                </a:solidFill>
                <a:latin typeface="Garamond" panose="02020404030301010803" pitchFamily="18" charset="0"/>
              </a:rPr>
              <a:t>a radical self-donation of one’s entire will and spirit</a:t>
            </a:r>
            <a:r>
              <a:rPr lang="en-US" sz="6400" dirty="0">
                <a:latin typeface="Garamond" panose="02020404030301010803" pitchFamily="18" charset="0"/>
              </a:rPr>
              <a:t>.</a:t>
            </a:r>
            <a:r>
              <a:rPr lang="en-US" sz="6400" b="1" dirty="0">
                <a:solidFill>
                  <a:srgbClr val="CC0099"/>
                </a:solidFill>
                <a:latin typeface="Garamond" panose="02020404030301010803" pitchFamily="18" charset="0"/>
              </a:rPr>
              <a:t>*</a:t>
            </a:r>
            <a:r>
              <a:rPr lang="en-US" sz="6400" dirty="0">
                <a:latin typeface="Garamond" panose="02020404030301010803" pitchFamily="18" charset="0"/>
              </a:rPr>
              <a:t> Centering prayer is in service of that </a:t>
            </a:r>
            <a:r>
              <a:rPr lang="en-US" sz="6400" dirty="0">
                <a:solidFill>
                  <a:srgbClr val="33CCCC"/>
                </a:solidFill>
                <a:latin typeface="Garamond" panose="02020404030301010803" pitchFamily="18" charset="0"/>
              </a:rPr>
              <a:t>total delf-donation</a:t>
            </a:r>
            <a:r>
              <a:rPr lang="en-US" sz="6400" dirty="0">
                <a:latin typeface="Garamond" panose="02020404030301010803" pitchFamily="18" charset="0"/>
              </a:rPr>
              <a:t>; step by step it creates the inner conditions through which one eventually becomes capable of it. “The intrinsic connection between </a:t>
            </a:r>
            <a:r>
              <a:rPr lang="en-US" sz="6400" b="1" u="sng" dirty="0">
                <a:solidFill>
                  <a:srgbClr val="CC0099"/>
                </a:solidFill>
                <a:latin typeface="Garamond" panose="02020404030301010803" pitchFamily="18" charset="0"/>
              </a:rPr>
              <a:t>self-emptying</a:t>
            </a:r>
            <a:r>
              <a:rPr lang="en-US" sz="6400" dirty="0">
                <a:latin typeface="Garamond" panose="02020404030301010803" pitchFamily="18" charset="0"/>
              </a:rPr>
              <a:t> as played out in the microsurrender of one’s thoughts during a Centering Prayer period and in the  macrosurrender of Christ on the cross is what gives Centering Prayer</a:t>
            </a:r>
            <a:r>
              <a:rPr lang="en-US" sz="6400" dirty="0">
                <a:solidFill>
                  <a:srgbClr val="CC0099"/>
                </a:solidFill>
                <a:latin typeface="Garamond" panose="02020404030301010803" pitchFamily="18" charset="0"/>
              </a:rPr>
              <a:t> </a:t>
            </a:r>
            <a:r>
              <a:rPr lang="en-US" sz="6400" b="1" u="sng" dirty="0">
                <a:solidFill>
                  <a:srgbClr val="CC0099"/>
                </a:solidFill>
                <a:latin typeface="Garamond" panose="02020404030301010803" pitchFamily="18" charset="0"/>
              </a:rPr>
              <a:t>its core Christian identity.  It is quintessentially paschal and Christic.”…Thomas’s own intense, intuitive sense of a living </a:t>
            </a:r>
            <a:r>
              <a:rPr lang="en-US" sz="6400" b="1" u="sng" dirty="0" err="1">
                <a:solidFill>
                  <a:srgbClr val="CC0099"/>
                </a:solidFill>
                <a:latin typeface="Garamond" panose="02020404030301010803" pitchFamily="18" charset="0"/>
              </a:rPr>
              <a:t>vonnection</a:t>
            </a:r>
            <a:r>
              <a:rPr lang="en-US" sz="6400" b="1" u="sng" dirty="0">
                <a:solidFill>
                  <a:srgbClr val="CC0099"/>
                </a:solidFill>
                <a:latin typeface="Garamond" panose="02020404030301010803" pitchFamily="18" charset="0"/>
              </a:rPr>
              <a:t> with Christ came to </a:t>
            </a:r>
            <a:r>
              <a:rPr lang="en-US" sz="6400" b="1" u="sng" dirty="0" err="1">
                <a:solidFill>
                  <a:srgbClr val="CC0099"/>
                </a:solidFill>
                <a:latin typeface="Garamond" panose="02020404030301010803" pitchFamily="18" charset="0"/>
              </a:rPr>
              <a:t>reside,”even</a:t>
            </a:r>
            <a:r>
              <a:rPr lang="en-US" sz="6400" b="1" u="sng" dirty="0">
                <a:solidFill>
                  <a:srgbClr val="CC0099"/>
                </a:solidFill>
                <a:latin typeface="Garamond" panose="02020404030301010803" pitchFamily="18" charset="0"/>
              </a:rPr>
              <a:t> when he “seemed to deemphasize many of the conventional elements of Christic piety. …Kenosis is really the hidden key that decisively settles the question of Thomas’s </a:t>
            </a:r>
            <a:r>
              <a:rPr lang="en-US" sz="6400" b="1" u="sng" dirty="0" err="1">
                <a:solidFill>
                  <a:srgbClr val="CC0099"/>
                </a:solidFill>
                <a:latin typeface="Garamond" panose="02020404030301010803" pitchFamily="18" charset="0"/>
              </a:rPr>
              <a:t>ultimage</a:t>
            </a:r>
            <a:r>
              <a:rPr lang="en-US" sz="6400" b="1" u="sng" dirty="0">
                <a:solidFill>
                  <a:srgbClr val="CC0099"/>
                </a:solidFill>
                <a:latin typeface="Garamond" panose="02020404030301010803" pitchFamily="18" charset="0"/>
              </a:rPr>
              <a:t> relationship to </a:t>
            </a:r>
            <a:r>
              <a:rPr lang="en-US" sz="6400" b="1" u="sng" dirty="0" err="1">
                <a:solidFill>
                  <a:srgbClr val="CC0099"/>
                </a:solidFill>
                <a:latin typeface="Garamond" panose="02020404030301010803" pitchFamily="18" charset="0"/>
              </a:rPr>
              <a:t>Christianity.”</a:t>
            </a:r>
            <a:r>
              <a:rPr lang="en-US" sz="6400" dirty="0" err="1">
                <a:latin typeface="Garamond" panose="02020404030301010803" pitchFamily="18" charset="0"/>
              </a:rPr>
              <a:t>pp</a:t>
            </a:r>
            <a:r>
              <a:rPr lang="en-US" sz="6400" dirty="0">
                <a:latin typeface="Garamond" panose="02020404030301010803" pitchFamily="18" charset="0"/>
              </a:rPr>
              <a:t>. 192-193) </a:t>
            </a:r>
            <a:r>
              <a:rPr lang="en-US" sz="6400" b="1" dirty="0">
                <a:solidFill>
                  <a:srgbClr val="CC0099"/>
                </a:solidFill>
                <a:latin typeface="Garamond" panose="02020404030301010803" pitchFamily="18" charset="0"/>
              </a:rPr>
              <a:t>*putting oneself at the disposal of God’s Grace. “Take, Lord, Receive”</a:t>
            </a:r>
          </a:p>
          <a:p>
            <a:pPr marL="0" indent="0">
              <a:buNone/>
            </a:pPr>
            <a:endParaRPr lang="en-US" sz="500" dirty="0">
              <a:latin typeface="Garamond" panose="02020404030301010803" pitchFamily="18" charset="0"/>
            </a:endParaRPr>
          </a:p>
          <a:p>
            <a:pPr marL="0" indent="0">
              <a:buNone/>
            </a:pPr>
            <a:endParaRPr lang="en-US" sz="500" dirty="0"/>
          </a:p>
        </p:txBody>
      </p:sp>
      <p:grpSp>
        <p:nvGrpSpPr>
          <p:cNvPr id="42" name="Group 41">
            <a:extLst>
              <a:ext uri="{FF2B5EF4-FFF2-40B4-BE49-F238E27FC236}">
                <a16:creationId xmlns:a16="http://schemas.microsoft.com/office/drawing/2014/main" id="{12B241C5-7E45-AD52-638D-31E8FD2BC18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 y="6737460"/>
            <a:ext cx="12192000" cy="123364"/>
            <a:chOff x="1" y="6737460"/>
            <a:chExt cx="12192000" cy="123364"/>
          </a:xfrm>
        </p:grpSpPr>
        <p:sp>
          <p:nvSpPr>
            <p:cNvPr id="43" name="Rectangle 42">
              <a:extLst>
                <a:ext uri="{FF2B5EF4-FFF2-40B4-BE49-F238E27FC236}">
                  <a16:creationId xmlns:a16="http://schemas.microsoft.com/office/drawing/2014/main" id="{49503B28-6749-2F02-0050-2CC7D03CF6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6034320" y="703141"/>
              <a:ext cx="123362" cy="12192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AC3DEE37-9CE7-622C-B750-66998EDC2E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40559" y="4909383"/>
              <a:ext cx="123362" cy="3779520"/>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5868924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737648-491E-675C-154D-F751F361ADB8}"/>
              </a:ext>
            </a:extLst>
          </p:cNvPr>
          <p:cNvSpPr>
            <a:spLocks noGrp="1"/>
          </p:cNvSpPr>
          <p:nvPr>
            <p:ph type="title"/>
          </p:nvPr>
        </p:nvSpPr>
        <p:spPr>
          <a:xfrm>
            <a:off x="228599" y="122465"/>
            <a:ext cx="11821887" cy="1045028"/>
          </a:xfrm>
        </p:spPr>
        <p:txBody>
          <a:bodyPr>
            <a:normAutofit/>
          </a:bodyPr>
          <a:lstStyle/>
          <a:p>
            <a:r>
              <a:rPr lang="en-US" sz="4000" dirty="0">
                <a:solidFill>
                  <a:srgbClr val="3333FF"/>
                </a:solidFill>
                <a:latin typeface="Modern Love" panose="04090805081005020601" pitchFamily="82" charset="0"/>
              </a:rPr>
              <a:t>What is a Christian Contemplative Movement?</a:t>
            </a:r>
          </a:p>
        </p:txBody>
      </p:sp>
      <p:sp>
        <p:nvSpPr>
          <p:cNvPr id="3" name="Content Placeholder 2">
            <a:extLst>
              <a:ext uri="{FF2B5EF4-FFF2-40B4-BE49-F238E27FC236}">
                <a16:creationId xmlns:a16="http://schemas.microsoft.com/office/drawing/2014/main" id="{42259A5B-12BA-BB93-CDB6-D6EB89413C4C}"/>
              </a:ext>
            </a:extLst>
          </p:cNvPr>
          <p:cNvSpPr>
            <a:spLocks noGrp="1"/>
          </p:cNvSpPr>
          <p:nvPr>
            <p:ph sz="half" idx="1"/>
          </p:nvPr>
        </p:nvSpPr>
        <p:spPr>
          <a:xfrm>
            <a:off x="228599" y="935718"/>
            <a:ext cx="6196693" cy="5693682"/>
          </a:xfrm>
        </p:spPr>
        <p:txBody>
          <a:bodyPr>
            <a:noAutofit/>
          </a:bodyPr>
          <a:lstStyle/>
          <a:p>
            <a:pPr marL="0" indent="0">
              <a:buNone/>
            </a:pPr>
            <a:r>
              <a:rPr lang="en-US" sz="1800" dirty="0">
                <a:latin typeface="Garamond" panose="02020404030301010803" pitchFamily="18" charset="0"/>
              </a:rPr>
              <a:t>We could say that the Christian contemplative movement has been with us since the beginning.  </a:t>
            </a:r>
            <a:r>
              <a:rPr lang="en-US" sz="1800" b="1" dirty="0">
                <a:solidFill>
                  <a:srgbClr val="CC00FF"/>
                </a:solidFill>
                <a:latin typeface="Garamond" panose="02020404030301010803" pitchFamily="18" charset="0"/>
              </a:rPr>
              <a:t>Jesus took time apart, withdrawing into solitude and then returning to live out the fruit of what he saw and heard in that quiet place.</a:t>
            </a:r>
            <a:r>
              <a:rPr lang="en-US" sz="1800" dirty="0">
                <a:latin typeface="Garamond" panose="02020404030301010803" pitchFamily="18" charset="0"/>
              </a:rPr>
              <a:t> </a:t>
            </a:r>
            <a:r>
              <a:rPr lang="en-US" sz="1800" b="1" dirty="0">
                <a:solidFill>
                  <a:srgbClr val="CC00FF"/>
                </a:solidFill>
                <a:latin typeface="Garamond" panose="02020404030301010803" pitchFamily="18" charset="0"/>
              </a:rPr>
              <a:t>He trusted deeply in his relationship with God, and through that trust, power flowed</a:t>
            </a:r>
            <a:r>
              <a:rPr lang="en-US" sz="1800" dirty="0">
                <a:latin typeface="Garamond" panose="02020404030301010803" pitchFamily="18" charset="0"/>
              </a:rPr>
              <a:t>.  </a:t>
            </a:r>
            <a:r>
              <a:rPr lang="en-US" sz="1800" b="1" dirty="0">
                <a:solidFill>
                  <a:srgbClr val="CC00FF"/>
                </a:solidFill>
                <a:latin typeface="Garamond" panose="02020404030301010803" pitchFamily="18" charset="0"/>
              </a:rPr>
              <a:t>Healing</a:t>
            </a:r>
            <a:r>
              <a:rPr lang="en-US" sz="1800" dirty="0">
                <a:latin typeface="Garamond" panose="02020404030301010803" pitchFamily="18" charset="0"/>
              </a:rPr>
              <a:t> happened.  He confronted </a:t>
            </a:r>
            <a:r>
              <a:rPr lang="en-US" sz="1800" b="1" dirty="0">
                <a:solidFill>
                  <a:srgbClr val="CC00FF"/>
                </a:solidFill>
                <a:latin typeface="Garamond" panose="02020404030301010803" pitchFamily="18" charset="0"/>
              </a:rPr>
              <a:t>injustice</a:t>
            </a:r>
            <a:r>
              <a:rPr lang="en-US" sz="1800" dirty="0">
                <a:latin typeface="Garamond" panose="02020404030301010803" pitchFamily="18" charset="0"/>
              </a:rPr>
              <a:t>.  He lived </a:t>
            </a:r>
            <a:r>
              <a:rPr lang="en-US" sz="1800" b="1" dirty="0">
                <a:solidFill>
                  <a:srgbClr val="CC00FF"/>
                </a:solidFill>
                <a:latin typeface="Garamond" panose="02020404030301010803" pitchFamily="18" charset="0"/>
              </a:rPr>
              <a:t>nonviolence</a:t>
            </a:r>
            <a:r>
              <a:rPr lang="en-US" sz="1800" dirty="0">
                <a:latin typeface="Garamond" panose="02020404030301010803" pitchFamily="18" charset="0"/>
              </a:rPr>
              <a:t>, not as an idea, but </a:t>
            </a:r>
            <a:r>
              <a:rPr lang="en-US" sz="2400" b="1" dirty="0">
                <a:solidFill>
                  <a:srgbClr val="CC00FF"/>
                </a:solidFill>
                <a:latin typeface="Garamond" panose="02020404030301010803" pitchFamily="18" charset="0"/>
              </a:rPr>
              <a:t>as presence </a:t>
            </a:r>
            <a:r>
              <a:rPr lang="en-US" sz="1800" dirty="0">
                <a:latin typeface="Garamond" panose="02020404030301010803" pitchFamily="18" charset="0"/>
              </a:rPr>
              <a:t>– as </a:t>
            </a:r>
            <a:r>
              <a:rPr lang="en-US" sz="1800" b="1" dirty="0">
                <a:solidFill>
                  <a:srgbClr val="CC00FF"/>
                </a:solidFill>
                <a:latin typeface="Garamond" panose="02020404030301010803" pitchFamily="18" charset="0"/>
              </a:rPr>
              <a:t>love that relocated those around him in who they are in God</a:t>
            </a:r>
            <a:r>
              <a:rPr lang="en-US" sz="1800" dirty="0">
                <a:latin typeface="Garamond" panose="02020404030301010803" pitchFamily="18" charset="0"/>
              </a:rPr>
              <a:t>.</a:t>
            </a:r>
          </a:p>
          <a:p>
            <a:pPr marL="0" indent="0">
              <a:buNone/>
            </a:pPr>
            <a:r>
              <a:rPr lang="en-US" sz="1800" dirty="0">
                <a:latin typeface="Garamond" panose="02020404030301010803" pitchFamily="18" charset="0"/>
              </a:rPr>
              <a:t>We could say the movement was alive in the desert, in the mothers and fathers who walked away from a version of Christianity that was becoming too cozy with empire.  It was there in Sant Benedict, building a new world, within the ruins of the old.  It continued in Saint Francis, Dorothy Day, Catherine de Hueck Doherty, Howard Thurman, and Desmond Tutu, who prayed deeply and acted boldly.  The movement was there in bell hooks, who remembered the love she experienced in the Black church and combined that with her Buddhist practice, insisting that </a:t>
            </a:r>
            <a:r>
              <a:rPr lang="en-US" sz="2400" b="1" dirty="0">
                <a:solidFill>
                  <a:srgbClr val="CC00FF"/>
                </a:solidFill>
                <a:latin typeface="Garamond" panose="02020404030301010803" pitchFamily="18" charset="0"/>
              </a:rPr>
              <a:t>love must be the foundation of any real social transformation. </a:t>
            </a:r>
          </a:p>
          <a:p>
            <a:pPr marL="0" indent="0">
              <a:buNone/>
            </a:pPr>
            <a:r>
              <a:rPr lang="en-US" sz="1800" dirty="0">
                <a:latin typeface="Garamond" panose="02020404030301010803" pitchFamily="18" charset="0"/>
              </a:rPr>
              <a:t>All of that, I believe, is part of the Christian contemplative movement.</a:t>
            </a:r>
          </a:p>
        </p:txBody>
      </p:sp>
      <p:pic>
        <p:nvPicPr>
          <p:cNvPr id="6" name="Content Placeholder 5" descr="A painting of a person sitting on a rock with a stick&#10;&#10;AI-generated content may be incorrect.">
            <a:extLst>
              <a:ext uri="{FF2B5EF4-FFF2-40B4-BE49-F238E27FC236}">
                <a16:creationId xmlns:a16="http://schemas.microsoft.com/office/drawing/2014/main" id="{6BE3FC86-4849-5C3D-42DB-B6A1C083A9B8}"/>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647089" y="1150870"/>
            <a:ext cx="5181600" cy="3892368"/>
          </a:xfrm>
        </p:spPr>
      </p:pic>
      <p:sp>
        <p:nvSpPr>
          <p:cNvPr id="7" name="TextBox 6">
            <a:extLst>
              <a:ext uri="{FF2B5EF4-FFF2-40B4-BE49-F238E27FC236}">
                <a16:creationId xmlns:a16="http://schemas.microsoft.com/office/drawing/2014/main" id="{DAB3E08B-DE31-56C1-1A0F-A437DD15519F}"/>
              </a:ext>
            </a:extLst>
          </p:cNvPr>
          <p:cNvSpPr txBox="1"/>
          <p:nvPr/>
        </p:nvSpPr>
        <p:spPr>
          <a:xfrm>
            <a:off x="6792686" y="4928642"/>
            <a:ext cx="5257800" cy="369332"/>
          </a:xfrm>
          <a:prstGeom prst="rect">
            <a:avLst/>
          </a:prstGeom>
          <a:noFill/>
        </p:spPr>
        <p:txBody>
          <a:bodyPr wrap="square" rtlCol="0">
            <a:spAutoFit/>
          </a:bodyPr>
          <a:lstStyle/>
          <a:p>
            <a:r>
              <a:rPr lang="en-US" i="1" dirty="0"/>
              <a:t> </a:t>
            </a:r>
            <a:r>
              <a:rPr lang="en-US" sz="1200" i="1" dirty="0">
                <a:latin typeface="Garamond" panose="02020404030301010803" pitchFamily="18" charset="0"/>
              </a:rPr>
              <a:t>Greg Olsen created this beautiful image, “Worlds Without End” (</a:t>
            </a:r>
            <a:r>
              <a:rPr lang="en-US" sz="1200" i="1" u="sng" dirty="0">
                <a:latin typeface="Garamond" panose="02020404030301010803" pitchFamily="18" charset="0"/>
                <a:hlinkClick r:id="rId3"/>
              </a:rPr>
              <a:t>click here to order a print</a:t>
            </a:r>
            <a:r>
              <a:rPr lang="en-US" sz="1200" i="1" dirty="0">
                <a:latin typeface="Garamond" panose="02020404030301010803" pitchFamily="18" charset="0"/>
              </a:rPr>
              <a:t>)</a:t>
            </a:r>
            <a:endParaRPr lang="en-US" sz="1200" dirty="0">
              <a:latin typeface="Garamond" panose="02020404030301010803" pitchFamily="18" charset="0"/>
            </a:endParaRPr>
          </a:p>
        </p:txBody>
      </p:sp>
    </p:spTree>
    <p:extLst>
      <p:ext uri="{BB962C8B-B14F-4D97-AF65-F5344CB8AC3E}">
        <p14:creationId xmlns:p14="http://schemas.microsoft.com/office/powerpoint/2010/main" val="62121643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217</TotalTime>
  <Words>3641</Words>
  <Application>Microsoft Office PowerPoint</Application>
  <PresentationFormat>Widescreen</PresentationFormat>
  <Paragraphs>92</Paragraphs>
  <Slides>13</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13</vt:i4>
      </vt:variant>
    </vt:vector>
  </HeadingPairs>
  <TitlesOfParts>
    <vt:vector size="22" baseType="lpstr">
      <vt:lpstr>Aptos</vt:lpstr>
      <vt:lpstr>Aptos Display</vt:lpstr>
      <vt:lpstr>Arial</vt:lpstr>
      <vt:lpstr>Calibri</vt:lpstr>
      <vt:lpstr>Garamond</vt:lpstr>
      <vt:lpstr>Goudy Old Style</vt:lpstr>
      <vt:lpstr>Modern Love</vt:lpstr>
      <vt:lpstr>Papyrus</vt:lpstr>
      <vt:lpstr>Office Theme</vt:lpstr>
      <vt:lpstr>Contemplation Transforms; Let Me Count the Ways Transformed Prayer, Persons, Theology, &amp; World; the Energy of Contemplative Christianity 2 The story/journey, first The Superpower Process, second The Countertestimony, third  The Superpower: Kenosis, Letting Go, Emptying, Letting Come </vt:lpstr>
      <vt:lpstr>The Basic Method and “Official” Guidelines of Centering Prayer</vt:lpstr>
      <vt:lpstr>The sacred word as a “wiper blade” of letting go of thoughts</vt:lpstr>
      <vt:lpstr>A Pathway of Return</vt:lpstr>
      <vt:lpstr>The Art of Letting Go, Self-Surrender That Heals the World</vt:lpstr>
      <vt:lpstr>Letting go in order to let come. Not my will but Thine: Jesus Leonard Cohen, Let Go of My Masterpiece to let come The Masterpiece</vt:lpstr>
      <vt:lpstr>Making a choice for a personal thou, a personal God, a personal wholeness</vt:lpstr>
      <vt:lpstr>The Tap Root of Centering Prayer is “letting go” (kenosis)</vt:lpstr>
      <vt:lpstr>What is a Christian Contemplative Movement?</vt:lpstr>
      <vt:lpstr>Centering Prayer as a Dark-Night Passage. Trust that what is truly needed will be provided, and that what is provided is indeed truly needed</vt:lpstr>
      <vt:lpstr>Four-legged stool  of consciousness in stillness</vt:lpstr>
      <vt:lpstr>Contemplatives become God’s partners in transfiguring suffering and transfiguring the world.</vt:lpstr>
      <vt:lpstr>“There is a deep relationship between the inner revolution of prayer and the transformation of social structures and social consciousness. Our hope lies in the fact that meditation is going to change the society that we live in, just as it has changed us.”—RICHARD ROHR, CAC FOUNDER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Ed Bacon</dc:creator>
  <cp:lastModifiedBy>Ed Bacon</cp:lastModifiedBy>
  <cp:revision>1</cp:revision>
  <dcterms:created xsi:type="dcterms:W3CDTF">2026-03-19T18:51:17Z</dcterms:created>
  <dcterms:modified xsi:type="dcterms:W3CDTF">2026-03-20T20:27:07Z</dcterms:modified>
</cp:coreProperties>
</file>